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33"/>
  </p:notesMasterIdLst>
  <p:handoutMasterIdLst>
    <p:handoutMasterId r:id="rId34"/>
  </p:handoutMasterIdLst>
  <p:sldIdLst>
    <p:sldId id="541" r:id="rId2"/>
    <p:sldId id="542" r:id="rId3"/>
    <p:sldId id="544" r:id="rId4"/>
    <p:sldId id="546" r:id="rId5"/>
    <p:sldId id="548" r:id="rId6"/>
    <p:sldId id="550" r:id="rId7"/>
    <p:sldId id="555" r:id="rId8"/>
    <p:sldId id="552" r:id="rId9"/>
    <p:sldId id="557" r:id="rId10"/>
    <p:sldId id="559" r:id="rId11"/>
    <p:sldId id="561" r:id="rId12"/>
    <p:sldId id="562" r:id="rId13"/>
    <p:sldId id="563" r:id="rId14"/>
    <p:sldId id="564" r:id="rId15"/>
    <p:sldId id="565" r:id="rId16"/>
    <p:sldId id="566" r:id="rId17"/>
    <p:sldId id="567" r:id="rId18"/>
    <p:sldId id="568" r:id="rId19"/>
    <p:sldId id="569" r:id="rId20"/>
    <p:sldId id="570" r:id="rId21"/>
    <p:sldId id="571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3" r:id="rId31"/>
    <p:sldId id="584" r:id="rId3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8080"/>
    <a:srgbClr val="FF0000"/>
    <a:srgbClr val="FFFF00"/>
    <a:srgbClr val="008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4660"/>
  </p:normalViewPr>
  <p:slideViewPr>
    <p:cSldViewPr>
      <p:cViewPr varScale="1">
        <p:scale>
          <a:sx n="75" d="100"/>
          <a:sy n="75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51AF37-88C7-4870-92EE-ED1D2D45397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9007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3992DD2-86A8-4AFA-8B99-ECF5FD4E28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374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F1138-9B70-4C2C-8F5F-64595561C9F7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k-SK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506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B63D2-BDDA-47B8-9B09-B3BFBDD17733}" type="slidenum">
              <a:rPr lang="sk-SK" smtClean="0"/>
              <a:pPr/>
              <a:t>10</a:t>
            </a:fld>
            <a:endParaRPr lang="sk-SK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608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65F13-85B9-4BB4-AE13-856F80F84261}" type="slidenum">
              <a:rPr lang="sk-SK" smtClean="0"/>
              <a:pPr/>
              <a:t>11</a:t>
            </a:fld>
            <a:endParaRPr lang="sk-SK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710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27A9B-074B-4089-BE2C-80E3D4F4CEFD}" type="slidenum">
              <a:rPr lang="sk-SK" smtClean="0"/>
              <a:pPr/>
              <a:t>12</a:t>
            </a:fld>
            <a:endParaRPr lang="sk-S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813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55E06-65FD-4B96-914C-542ECEC0373C}" type="slidenum">
              <a:rPr lang="sk-SK" smtClean="0"/>
              <a:pPr/>
              <a:t>13</a:t>
            </a:fld>
            <a:endParaRPr lang="sk-SK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915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EB532-62C3-468B-A254-CF1427BA91AD}" type="slidenum">
              <a:rPr lang="sk-SK" smtClean="0"/>
              <a:pPr/>
              <a:t>14</a:t>
            </a:fld>
            <a:endParaRPr lang="sk-SK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018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0D88F4-AF05-4463-BE25-DC22AFA92E2D}" type="slidenum">
              <a:rPr lang="sk-SK" smtClean="0"/>
              <a:pPr/>
              <a:t>15</a:t>
            </a:fld>
            <a:endParaRPr lang="sk-SK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120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F713B9-67D8-4F99-9643-DD5C1DB00548}" type="slidenum">
              <a:rPr lang="sk-SK" smtClean="0"/>
              <a:pPr/>
              <a:t>16</a:t>
            </a:fld>
            <a:endParaRPr lang="sk-SK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222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B213C-18E4-4E36-818E-C8B0F8898744}" type="slidenum">
              <a:rPr lang="sk-SK" smtClean="0"/>
              <a:pPr/>
              <a:t>17</a:t>
            </a:fld>
            <a:endParaRPr lang="sk-SK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325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4A798-89A6-42AD-BA25-8F6BAF60DAD6}" type="slidenum">
              <a:rPr lang="sk-SK" smtClean="0"/>
              <a:pPr/>
              <a:t>18</a:t>
            </a:fld>
            <a:endParaRPr lang="sk-SK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427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675860-E494-411A-920E-82C80D7BA208}" type="slidenum">
              <a:rPr lang="sk-SK" smtClean="0"/>
              <a:pPr/>
              <a:t>19</a:t>
            </a:fld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68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6D5320-FDAD-4F77-87F1-0A7D4F82F636}" type="slidenum">
              <a:rPr lang="sk-SK" smtClean="0"/>
              <a:pPr/>
              <a:t>2</a:t>
            </a:fld>
            <a:endParaRPr lang="sk-SK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530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9AA54-11BD-4151-8998-EA0B47AA6A06}" type="slidenum">
              <a:rPr lang="sk-SK" smtClean="0"/>
              <a:pPr/>
              <a:t>20</a:t>
            </a:fld>
            <a:endParaRPr lang="sk-SK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632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0CC67-B2BB-4D22-A1BA-99CEDA6427ED}" type="slidenum">
              <a:rPr lang="sk-SK" smtClean="0"/>
              <a:pPr/>
              <a:t>21</a:t>
            </a:fld>
            <a:endParaRPr lang="sk-SK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734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90614-33CF-40AB-9128-A77424789117}" type="slidenum">
              <a:rPr lang="sk-SK" smtClean="0"/>
              <a:pPr/>
              <a:t>22</a:t>
            </a:fld>
            <a:endParaRPr lang="sk-SK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837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72B4C-536E-44F6-B465-19EEB6A0C78D}" type="slidenum">
              <a:rPr lang="sk-SK" smtClean="0"/>
              <a:pPr/>
              <a:t>23</a:t>
            </a:fld>
            <a:endParaRPr lang="sk-SK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5939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6E7ED-D2C4-4B0F-8BE2-72F495878232}" type="slidenum">
              <a:rPr lang="sk-SK" smtClean="0"/>
              <a:pPr/>
              <a:t>24</a:t>
            </a:fld>
            <a:endParaRPr lang="sk-SK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042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47D14-312D-44E8-B825-794C95C3173D}" type="slidenum">
              <a:rPr lang="sk-SK" smtClean="0"/>
              <a:pPr/>
              <a:t>25</a:t>
            </a:fld>
            <a:endParaRPr lang="sk-SK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144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1A201-F871-44DD-B10A-2042AE0D2B70}" type="slidenum">
              <a:rPr lang="sk-SK" smtClean="0"/>
              <a:pPr/>
              <a:t>26</a:t>
            </a:fld>
            <a:endParaRPr lang="sk-SK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246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F7BA8-D057-4982-B628-EA0BB49DCFD9}" type="slidenum">
              <a:rPr lang="sk-SK" smtClean="0"/>
              <a:pPr/>
              <a:t>27</a:t>
            </a:fld>
            <a:endParaRPr lang="sk-SK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349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B8D0B-28EE-46C9-A2C3-C7CCFD0FCA19}" type="slidenum">
              <a:rPr lang="sk-SK" smtClean="0"/>
              <a:pPr/>
              <a:t>28</a:t>
            </a:fld>
            <a:endParaRPr lang="sk-SK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45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47936-8D0B-4207-B2E1-8BAB5610BAA5}" type="slidenum">
              <a:rPr lang="sk-SK" smtClean="0"/>
              <a:pPr/>
              <a:t>29</a:t>
            </a:fld>
            <a:endParaRPr lang="sk-S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789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B0FC-A7C2-4981-BCC7-4161ACCFF770}" type="slidenum">
              <a:rPr lang="sk-SK" smtClean="0"/>
              <a:pPr/>
              <a:t>3</a:t>
            </a:fld>
            <a:endParaRPr lang="sk-SK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554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A82F48-0C7F-4825-8CA0-70B10214C311}" type="slidenum">
              <a:rPr lang="sk-SK" smtClean="0"/>
              <a:pPr/>
              <a:t>30</a:t>
            </a:fld>
            <a:endParaRPr lang="sk-SK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665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1E71D-3541-4BA2-85C8-467319732A09}" type="slidenum">
              <a:rPr lang="sk-SK" smtClean="0"/>
              <a:pPr/>
              <a:t>31</a:t>
            </a:fld>
            <a:endParaRPr lang="sk-S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891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5BC7B-ABDC-4EE8-A273-687059AD7B62}" type="slidenum">
              <a:rPr lang="sk-SK" smtClean="0"/>
              <a:pPr/>
              <a:t>4</a:t>
            </a:fld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39940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EA91A0-2FCE-44CF-A1F4-CC7B6F6EBB39}" type="slidenum">
              <a:rPr lang="sk-SK" smtClean="0"/>
              <a:pPr/>
              <a:t>5</a:t>
            </a:fld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0964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1912E-482C-451F-9815-F111892D36FB}" type="slidenum">
              <a:rPr lang="sk-SK" smtClean="0"/>
              <a:pPr/>
              <a:t>6</a:t>
            </a:fld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1988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6F490-3F25-465A-8BDC-A324B129BBF6}" type="slidenum">
              <a:rPr lang="sk-SK" smtClean="0"/>
              <a:pPr/>
              <a:t>7</a:t>
            </a:fld>
            <a:endParaRPr lang="sk-S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3012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2479F-EE39-4F9F-ADA3-01A544BD7D0D}" type="slidenum">
              <a:rPr lang="sk-SK" smtClean="0"/>
              <a:pPr/>
              <a:t>8</a:t>
            </a:fld>
            <a:endParaRPr lang="sk-S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obrazu snímky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oznámo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  <p:sp>
        <p:nvSpPr>
          <p:cNvPr id="44036" name="Zástupný symbol čísla snímky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3B892-E3B5-44E3-BB9C-89F26D435BCB}" type="slidenum">
              <a:rPr lang="sk-SK" smtClean="0"/>
              <a:pPr/>
              <a:t>9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A5CC-0A7B-45ED-8BC3-DDF7A17F6E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2EB3E-D6F5-45E6-AC30-B46D137B54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9C00D-F224-442E-9859-F7AE80678F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2E1FF-9CDF-4C77-88EC-A35C5926E4C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798CC-5F61-4F0E-858E-9C749BCC7A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860CD-1710-475B-B242-47AAB376850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F0D5D-A297-4272-B88F-A69113DF838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B375-FA55-4FF3-9627-A5E6A95E91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899B6-113A-4C14-A893-EAC6C18A06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B192-BBA3-493A-AD1F-6781500412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BD136-A67C-4C2B-964E-12E9DB7FEE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0D2B-1488-41A4-83F3-D6E3193E381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75878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k-SK" sz="2400">
              <a:latin typeface="Times New Roman" pitchFamily="18" charset="0"/>
            </a:endParaRPr>
          </a:p>
        </p:txBody>
      </p:sp>
      <p:sp>
        <p:nvSpPr>
          <p:cNvPr id="75878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7587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587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587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6E0FBA-17A7-486D-B402-72BB45A039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sk-SK" sz="4800" b="1" smtClean="0">
                <a:latin typeface="Times New Roman" pitchFamily="18" charset="0"/>
              </a:rPr>
              <a:t>Celoplošné testovanie žiakov 9. ročníkov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smtClean="0">
                <a:latin typeface="Times New Roman" pitchFamily="18" charset="0"/>
              </a:rPr>
              <a:t>2008 – A, B, forma A (2034), forma B (9571)</a:t>
            </a:r>
          </a:p>
          <a:p>
            <a:pPr eaLnBrk="1" hangingPunct="1"/>
            <a:endParaRPr lang="sk-SK" smtClean="0">
              <a:latin typeface="Times New Roman" pitchFamily="18" charset="0"/>
            </a:endParaRPr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  <a:p>
            <a:pPr eaLnBrk="1" hangingPunct="1"/>
            <a:endParaRPr lang="sk-SK" smtClean="0"/>
          </a:p>
        </p:txBody>
      </p:sp>
      <p:pic>
        <p:nvPicPr>
          <p:cNvPr id="658436" name="Picture 4" descr="velke179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51275" y="4149725"/>
            <a:ext cx="2208213" cy="1800225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5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434" grpId="0"/>
      <p:bldP spid="6584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9. Vyriešte rovnicu: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609975" y="785813"/>
          <a:ext cx="181927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Rovnica" r:id="rId4" imgW="965200" imgH="393700" progId="Equation.3">
                  <p:embed/>
                </p:oleObj>
              </mc:Choice>
              <mc:Fallback>
                <p:oleObj name="Rovnica" r:id="rId4" imgW="9652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785813"/>
                        <a:ext cx="1819275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1285875" y="1785938"/>
          <a:ext cx="3427413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a" r:id="rId6" imgW="1701800" imgH="1460500" progId="Equation.3">
                  <p:embed/>
                </p:oleObj>
              </mc:Choice>
              <mc:Fallback>
                <p:oleObj name="Rovnica" r:id="rId6" imgW="1701800" imgH="146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785938"/>
                        <a:ext cx="3427413" cy="292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5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4" grpId="0" autoUpdateAnimBg="0"/>
      <p:bldP spid="6789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10. Záhrada v tvare obdĺžnika má rozmery 27 m a 30 m. Jej výmeru si Peter a Katka rozdelili v pomere 4 . 5. Koľko štvorcových metrov merala Katkina časť</a:t>
            </a:r>
            <a:r>
              <a:rPr lang="en-US" sz="2400" b="1" smtClean="0">
                <a:latin typeface="Times New Roman" pitchFamily="18" charset="0"/>
              </a:rPr>
              <a:t> </a:t>
            </a:r>
            <a:r>
              <a:rPr lang="sk-SK" sz="2400" b="1" smtClean="0">
                <a:latin typeface="Times New Roman" pitchFamily="18" charset="0"/>
              </a:rPr>
              <a:t>záhrady?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Výmera záhrady: 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S = 27 m . 30 m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S = 810 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4 diely + 5 dielov = 9 dielov.................... 810 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1 diel.....................................810 : 9 = 90 m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5 dielov.................................90 . 5 = </a:t>
            </a:r>
            <a:r>
              <a:rPr lang="sk-SK" sz="2400" b="1" u="sng" smtClean="0">
                <a:latin typeface="Times New Roman" pitchFamily="18" charset="0"/>
              </a:rPr>
              <a:t>450 m</a:t>
            </a:r>
            <a:r>
              <a:rPr lang="sk-SK" sz="2400" b="1" u="sng" baseline="30000" smtClean="0">
                <a:latin typeface="Times New Roman" pitchFamily="18" charset="0"/>
              </a:rPr>
              <a:t>2</a:t>
            </a:r>
            <a:endParaRPr lang="sk-SK" sz="2400" b="1" u="sng" smtClean="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11. Ktorý z týchto rovinných útvarov má najviac osi súmernosti?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štvorec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kruh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rovnostranný trojuholník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Rovnoramenný trojuholník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1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2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8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6" grpId="0"/>
      <p:bldP spid="68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11. Ktorý z týchto rovinných útvarov má najviac osi súmernosti?</a:t>
            </a:r>
            <a:r>
              <a:rPr lang="sk-SK" sz="24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Kruh – nekonečne veľa</a:t>
            </a: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  <a:p>
            <a:pPr marL="571500" indent="-5715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9" dur="500" fill="hold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0" grpId="0"/>
      <p:bldP spid="68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12. Vzdušná vzdialenosť hotela od hradu je 4,4 km. Akú mierku má mapa, na ktorej je táto vzdialenosť znázornená úsečkou dlhou 4 cm?</a:t>
            </a:r>
            <a:r>
              <a:rPr lang="sk-SK" sz="20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 : 11 000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 : 110 000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 : 10 000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 : 1 100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u="sng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r>
              <a:rPr lang="sk-SK" sz="2400" b="1" u="sng" smtClean="0">
                <a:latin typeface="Times New Roman" pitchFamily="18" charset="0"/>
              </a:rPr>
              <a:t>                                    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u="sng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400" b="1" u="sng" smtClean="0">
              <a:latin typeface="Times New Roman" pitchFamily="18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4" grpId="0"/>
      <p:bldP spid="6840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12. Vzdušná vzdialenosť hotela od hradu je 4,4 km. Akú mierku má mapa, na ktorej je táto vzdialenosť znázornená úsečkou dlhou 4 cm?</a:t>
            </a:r>
            <a:r>
              <a:rPr lang="sk-SK" sz="2000" b="1" smtClean="0">
                <a:latin typeface="Times New Roman" pitchFamily="18" charset="0"/>
              </a:rPr>
              <a:t> 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Mierka mapy  - pomer vzdialenosti na mape ku skutočnej vzdialenosti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4,4 km = 4 400 m = 440 000 cm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4 : 440 000 = 1 : 110 000</a:t>
            </a: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68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13. Akú hmotnosť v kg má žulová kocka s hranou dĺžky 8 cm, ak 1 dm</a:t>
            </a:r>
            <a:r>
              <a:rPr lang="sk-SK" sz="2800" b="1" baseline="30000" smtClean="0">
                <a:latin typeface="Times New Roman" pitchFamily="18" charset="0"/>
              </a:rPr>
              <a:t>3</a:t>
            </a:r>
            <a:r>
              <a:rPr lang="sk-SK" sz="2800" b="1" smtClean="0">
                <a:latin typeface="Times New Roman" pitchFamily="18" charset="0"/>
              </a:rPr>
              <a:t> žuly má hmotnosť 2,7 kg? Výsledok zaokrúhlite na stotiny.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1,38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1,40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5,27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10,37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/>
      <p:bldP spid="6881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13. Akú hmotnosť v kg má žulová kocka s hranou dĺžky 8 cm, ak 1 dm</a:t>
            </a:r>
            <a:r>
              <a:rPr lang="sk-SK" sz="2800" b="1" baseline="30000" smtClean="0">
                <a:latin typeface="Times New Roman" pitchFamily="18" charset="0"/>
              </a:rPr>
              <a:t>3</a:t>
            </a:r>
            <a:r>
              <a:rPr lang="sk-SK" sz="2800" b="1" smtClean="0">
                <a:latin typeface="Times New Roman" pitchFamily="18" charset="0"/>
              </a:rPr>
              <a:t> žuly má hmotnosť 2,7 kg? Výsledok zaokrúhlite na stotiny.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V = ... cm</a:t>
            </a:r>
            <a:r>
              <a:rPr lang="sk-SK" sz="2300" b="1" baseline="30000" smtClean="0">
                <a:latin typeface="Times New Roman" pitchFamily="18" charset="0"/>
              </a:rPr>
              <a:t>3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a = 8 cm = 0,8 dm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u="sng" smtClean="0">
                <a:latin typeface="Times New Roman" pitchFamily="18" charset="0"/>
                <a:sym typeface="Symbol" pitchFamily="18" charset="2"/>
              </a:rPr>
              <a:t></a:t>
            </a:r>
            <a:r>
              <a:rPr lang="sk-SK" sz="2300" b="1" u="sng" smtClean="0">
                <a:latin typeface="Times New Roman" pitchFamily="18" charset="0"/>
              </a:rPr>
              <a:t> = 2,7           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u="sng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m = </a:t>
            </a: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 . V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</a:rPr>
              <a:t>m = </a:t>
            </a: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 . a</a:t>
            </a:r>
            <a:r>
              <a:rPr lang="sk-SK" sz="2300" b="1" baseline="30000" smtClean="0">
                <a:latin typeface="Times New Roman" pitchFamily="18" charset="0"/>
                <a:sym typeface="Symbol" pitchFamily="18" charset="2"/>
              </a:rPr>
              <a:t>3</a:t>
            </a:r>
            <a:endParaRPr lang="sk-SK" sz="2300" b="1" smtClean="0">
              <a:latin typeface="Times New Roman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m = 2,7 . 0,8</a:t>
            </a:r>
            <a:r>
              <a:rPr lang="sk-SK" sz="2300" b="1" baseline="30000" smtClean="0">
                <a:latin typeface="Times New Roman" pitchFamily="18" charset="0"/>
                <a:sym typeface="Symbol" pitchFamily="18" charset="2"/>
              </a:rPr>
              <a:t>3</a:t>
            </a:r>
            <a:endParaRPr lang="sk-SK" sz="2300" b="1" smtClean="0">
              <a:latin typeface="Times New Roman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300" b="1" smtClean="0">
                <a:latin typeface="Times New Roman" pitchFamily="18" charset="0"/>
                <a:sym typeface="Symbol" pitchFamily="18" charset="2"/>
              </a:rPr>
              <a:t>m = 1,3824 kg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u="sng" smtClean="0">
              <a:latin typeface="Times New Roman" pitchFamily="18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ovnica" r:id="rId4" imgW="114120" imgH="215640" progId="Equation.3">
                  <p:embed/>
                </p:oleObj>
              </mc:Choice>
              <mc:Fallback>
                <p:oleObj name="Rovnica" r:id="rId4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1500188" y="2928938"/>
          <a:ext cx="5746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Rovnica" r:id="rId6" imgW="317225" imgH="393359" progId="Equation.3">
                  <p:embed/>
                </p:oleObj>
              </mc:Choice>
              <mc:Fallback>
                <p:oleObj name="Rovnica" r:id="rId6" imgW="317225" imgH="39335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2928938"/>
                        <a:ext cx="5746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0" dur="500" fill="hold"/>
                                        <p:tgtEl>
                                          <p:spTgt spid="68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4" grpId="0" autoUpdateAnimBg="0"/>
      <p:bldP spid="6891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200" b="1" smtClean="0">
                <a:latin typeface="Times New Roman" pitchFamily="18" charset="0"/>
              </a:rPr>
              <a:t>14. Koľko metrov koberca širokého 90 cm treba na pokrytie podlahy izby, ktorá má tvar obdĺžnika s dĺžkou 4,8 m a šírkou 2,4 m tak, aby počet kusov na ktoré treba koberec narezať bol čo najmenší?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12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16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12,8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14,4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8" grpId="0"/>
      <p:bldP spid="69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14. Koľko metrov koberca širokého 90 cm treba na pokrytie podlahy izby, ktorá má tvar obdĺžnika s dĺžkou  4,8 m a šírkou 2,4 m tak, aby počet kusov na ktoré treba koberec narezať bol čo najmenší?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Koberec budeme musieť rozrezať na čo najmenej kusov ak ho položíme pozdĺž najdlhšej strany.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Potrebujeme 3 . 4,8 = 14,4 (m) koberca. (pozri obr.)</a:t>
            </a: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</a:p>
        </p:txBody>
      </p:sp>
      <p:pic>
        <p:nvPicPr>
          <p:cNvPr id="6" name="Obrázok 5" descr="Clipboard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3286125"/>
            <a:ext cx="34956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2" dur="500" fill="hold"/>
                                        <p:tgtEl>
                                          <p:spTgt spid="69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1. Vypočítajte: (4a</a:t>
            </a:r>
            <a:r>
              <a:rPr lang="sk-SK" sz="2800" b="1" baseline="30000" smtClean="0">
                <a:latin typeface="Times New Roman" pitchFamily="18" charset="0"/>
              </a:rPr>
              <a:t>2</a:t>
            </a:r>
            <a:r>
              <a:rPr lang="sk-SK" sz="2800" b="1" smtClean="0">
                <a:latin typeface="Times New Roman" pitchFamily="18" charset="0"/>
              </a:rPr>
              <a:t> + 5a – 6a) – 2 + (– 4a</a:t>
            </a:r>
            <a:r>
              <a:rPr lang="sk-SK" sz="2800" b="1" baseline="30000" smtClean="0">
                <a:latin typeface="Times New Roman" pitchFamily="18" charset="0"/>
              </a:rPr>
              <a:t>2</a:t>
            </a:r>
            <a:r>
              <a:rPr lang="sk-SK" sz="2800" b="1" smtClean="0">
                <a:latin typeface="Times New Roman" pitchFamily="18" charset="0"/>
              </a:rPr>
              <a:t> + a + 7)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(4a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+ 5a – 6a) – 2 + (– 4a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a + 7) =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= 4a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+ 5a – 6a – 2 – 4a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a + 7 =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sk-SK" sz="2400" b="1" smtClean="0">
                <a:latin typeface="Times New Roman" pitchFamily="18" charset="0"/>
              </a:rPr>
              <a:t>= 5</a:t>
            </a:r>
            <a:endParaRPr lang="sk-SK" sz="2400" b="1" u="sng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2" grpId="0"/>
      <p:bldP spid="6604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15. V škatuli je 5 čiernych šachových figúrok. Koľko figúrok bielej farby máme pridať do tejto škatule, aby pravdepodobnosť vztiahnutia čiernej figúrky bola    ? 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smtClean="0">
                <a:latin typeface="Times New Roman" pitchFamily="18" charset="0"/>
              </a:rPr>
              <a:t>10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smtClean="0">
                <a:latin typeface="Times New Roman" pitchFamily="18" charset="0"/>
              </a:rPr>
              <a:t>20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smtClean="0">
                <a:latin typeface="Times New Roman" pitchFamily="18" charset="0"/>
              </a:rPr>
              <a:t>15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sk-SK" sz="2800" b="1" smtClean="0">
                <a:latin typeface="Times New Roman" pitchFamily="18" charset="0"/>
              </a:rPr>
              <a:t>25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u="sng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2800" b="1" u="sng" smtClean="0">
                <a:latin typeface="Times New Roman" pitchFamily="18" charset="0"/>
              </a:rPr>
              <a:t>                                     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7215188" y="1000125"/>
          <a:ext cx="2682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Rovnice" r:id="rId4" imgW="152268" imgH="406048" progId="Equation.3">
                  <p:embed/>
                </p:oleObj>
              </mc:Choice>
              <mc:Fallback>
                <p:oleObj name="Rovnice" r:id="rId4" imgW="152268" imgH="4060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1000125"/>
                        <a:ext cx="26828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2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9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8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6" grpId="0"/>
      <p:bldP spid="6922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15. V škatuli je 5 čiernych šachových figúrok. Koľko figúrok bielej farby máme pridať do tejto škatule, aby pravdepodobnosť vztiahnutia čiernej figúrky bola    ?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714500"/>
            <a:ext cx="8001000" cy="4267200"/>
          </a:xfrm>
        </p:spPr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Pravdepodobnosť určíme, ak  počet priaznivých udalosti vydelíme počtom všetkých možných udalostí.</a:t>
            </a: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Máme teda vyriešiť rovnicu: </a:t>
            </a: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kde x je počet všetkých figúrok.</a:t>
            </a: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Počet bielych figúrok je potom: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20 – 5 = </a:t>
            </a:r>
            <a:r>
              <a:rPr lang="sk-SK" sz="2400" b="1" u="sng" smtClean="0">
                <a:latin typeface="Times New Roman" pitchFamily="18" charset="0"/>
              </a:rPr>
              <a:t>15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  <a:r>
              <a:rPr lang="sk-SK" sz="2800" b="1" u="sng" smtClean="0">
                <a:latin typeface="Times New Roman" pitchFamily="18" charset="0"/>
              </a:rPr>
              <a:t>                                  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endParaRPr lang="sk-SK" sz="2800" b="1" smtClean="0">
              <a:latin typeface="Times New Roman" pitchFamily="18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692228" name="Object 4"/>
          <p:cNvGraphicFramePr>
            <a:graphicFrameLocks noChangeAspect="1"/>
          </p:cNvGraphicFramePr>
          <p:nvPr/>
        </p:nvGraphicFramePr>
        <p:xfrm>
          <a:off x="7215188" y="1000125"/>
          <a:ext cx="26828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Rovnice" r:id="rId4" imgW="152268" imgH="406048" progId="Equation.3">
                  <p:embed/>
                </p:oleObj>
              </mc:Choice>
              <mc:Fallback>
                <p:oleObj name="Rovnice" r:id="rId4" imgW="152268" imgH="4060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5188" y="1000125"/>
                        <a:ext cx="26828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5643563" y="2571750"/>
          <a:ext cx="920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a" r:id="rId6" imgW="418918" imgH="393529" progId="Equation.3">
                  <p:embed/>
                </p:oleObj>
              </mc:Choice>
              <mc:Fallback>
                <p:oleObj name="Rovnica" r:id="rId6" imgW="418918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3" y="2571750"/>
                        <a:ext cx="9207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5715000" y="3643313"/>
          <a:ext cx="24241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a" r:id="rId8" imgW="1091726" imgH="583947" progId="Equation.3">
                  <p:embed/>
                </p:oleObj>
              </mc:Choice>
              <mc:Fallback>
                <p:oleObj name="Rovnica" r:id="rId8" imgW="1091726" imgH="58394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643313"/>
                        <a:ext cx="2424113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125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9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9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9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9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9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3" dur="500" fill="hold"/>
                                        <p:tgtEl>
                                          <p:spTgt spid="69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16. Napíšte, ktorá z úsečiek na obrázku spája body so súradnicami [-2, 4</a:t>
            </a:r>
            <a:r>
              <a:rPr lang="en-US" sz="2400" b="1" smtClean="0">
                <a:latin typeface="Times New Roman" pitchFamily="18" charset="0"/>
              </a:rPr>
              <a:t>] a [7, 3].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AD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BA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CB</a:t>
            </a:r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400" b="1" smtClean="0">
                <a:latin typeface="Times New Roman" pitchFamily="18" charset="0"/>
              </a:rPr>
              <a:t>AB</a:t>
            </a:r>
            <a:endParaRPr lang="sk-SK" sz="2400" b="1" smtClean="0">
              <a:latin typeface="Times New Roman" pitchFamily="18" charset="0"/>
            </a:endParaRPr>
          </a:p>
        </p:txBody>
      </p:sp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1857375"/>
            <a:ext cx="3608388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8" grpId="0"/>
      <p:bldP spid="6952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16. Napíšte, ktorá z úsečiek na obrázku spája body so súradnicami [-2, 4</a:t>
            </a:r>
            <a:r>
              <a:rPr lang="en-US" sz="2400" b="1" smtClean="0">
                <a:latin typeface="Times New Roman" pitchFamily="18" charset="0"/>
              </a:rPr>
              <a:t>] a [7, 3].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714500"/>
            <a:ext cx="8001000" cy="4267200"/>
          </a:xfrm>
        </p:spPr>
        <p:txBody>
          <a:bodyPr/>
          <a:lstStyle/>
          <a:p>
            <a:pPr marL="571500" indent="-571500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é body majú súradnice: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[4, -2]</a:t>
            </a: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[7, 3]</a:t>
            </a: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[-2,4]</a:t>
            </a: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[2, 7]</a:t>
            </a: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eaLnBrk="1" hangingPunct="1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Podmienkam 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loh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hovuje</a:t>
            </a: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CB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143125"/>
            <a:ext cx="3608388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9" dur="500" fill="hold"/>
                                        <p:tgtEl>
                                          <p:spTgt spid="69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17. Vynásobte: (a – 5) . (3a + 4)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785938"/>
            <a:ext cx="8001000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– 11a + 20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+ 11a – 20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– 11a – 20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3a</a:t>
            </a:r>
            <a:r>
              <a:rPr lang="sk-SK" sz="2400" b="1" baseline="30000" smtClean="0">
                <a:latin typeface="Times New Roman" pitchFamily="18" charset="0"/>
              </a:rPr>
              <a:t>2</a:t>
            </a:r>
            <a:r>
              <a:rPr lang="sk-SK" sz="2400" b="1" smtClean="0">
                <a:latin typeface="Times New Roman" pitchFamily="18" charset="0"/>
              </a:rPr>
              <a:t> + 11a + 20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9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9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9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2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6" grpId="0"/>
      <p:bldP spid="6973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17. Vynásobte: (a – 5) . (3a + 4)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Dvojčlen násobíme dvojčlenom tak, že  každý člen prvého dvojčlena vynásobíme s každým členom druhého dvojčlena a takto vzniknuté členy sčítame.</a:t>
            </a:r>
          </a:p>
          <a:p>
            <a:pPr marL="571500" indent="-571500" eaLnBrk="1" hangingPunct="1"/>
            <a:r>
              <a:rPr lang="sk-SK" sz="2000" b="1" smtClean="0">
                <a:latin typeface="Times New Roman" pitchFamily="18" charset="0"/>
              </a:rPr>
              <a:t>(a – 5) . (3a + 4) = 3a</a:t>
            </a:r>
            <a:r>
              <a:rPr lang="sk-SK" sz="2000" b="1" baseline="30000" smtClean="0">
                <a:latin typeface="Times New Roman" pitchFamily="18" charset="0"/>
              </a:rPr>
              <a:t>2</a:t>
            </a:r>
            <a:r>
              <a:rPr lang="sk-SK" sz="2000" b="1" smtClean="0">
                <a:latin typeface="Times New Roman" pitchFamily="18" charset="0"/>
              </a:rPr>
              <a:t> + 4a – 15a – 20 = 3a</a:t>
            </a:r>
            <a:r>
              <a:rPr lang="sk-SK" sz="2000" b="1" baseline="30000" smtClean="0">
                <a:latin typeface="Times New Roman" pitchFamily="18" charset="0"/>
              </a:rPr>
              <a:t>2</a:t>
            </a:r>
            <a:r>
              <a:rPr lang="sk-SK" sz="2000" b="1" smtClean="0">
                <a:latin typeface="Times New Roman" pitchFamily="18" charset="0"/>
              </a:rPr>
              <a:t> – 11a – 20 </a:t>
            </a: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3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9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6" dur="500" fill="hold"/>
                                        <p:tgtEl>
                                          <p:spTgt spid="69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83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18. Pôdorys predajných stánkov sa skladá zo štvorcov a v skutočnosti má obvod 36 m (pozrite obrázok). Akú plochu v štvorcových metroch zaberá pôdorys stánkov?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57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45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36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</a:t>
            </a: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2071688"/>
            <a:ext cx="2208212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99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9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9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69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6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9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9394" grpId="0"/>
      <p:bldP spid="6993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18. Pôdorys predajných stánkov sa skladá zo štvorcov a v skutočnosti má obvod 36 m (pozrite obrázok). Akú plochu v štvorcových metroch zaberá pôdorys stánkov?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o = 36 m</a:t>
            </a:r>
            <a:br>
              <a:rPr lang="sk-SK" sz="2300" b="1" smtClean="0">
                <a:latin typeface="Times New Roman" pitchFamily="18" charset="0"/>
              </a:rPr>
            </a:br>
            <a:r>
              <a:rPr lang="sk-SK" sz="2300" b="1" u="sng" smtClean="0">
                <a:latin typeface="Times New Roman" pitchFamily="18" charset="0"/>
              </a:rPr>
              <a:t>a = ... m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a = 36 : 12</a:t>
            </a:r>
            <a:br>
              <a:rPr lang="sk-SK" sz="2300" b="1" smtClean="0">
                <a:latin typeface="Times New Roman" pitchFamily="18" charset="0"/>
              </a:rPr>
            </a:br>
            <a:r>
              <a:rPr lang="sk-SK" sz="2300" b="1" smtClean="0">
                <a:latin typeface="Times New Roman" pitchFamily="18" charset="0"/>
              </a:rPr>
              <a:t>a = 3 (m)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S = 5 . a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S = 5 . 3 . 3</a:t>
            </a:r>
            <a:br>
              <a:rPr lang="sk-SK" sz="2300" b="1" smtClean="0">
                <a:latin typeface="Times New Roman" pitchFamily="18" charset="0"/>
              </a:rPr>
            </a:br>
            <a:r>
              <a:rPr lang="sk-SK" sz="2300" b="1" smtClean="0">
                <a:latin typeface="Times New Roman" pitchFamily="18" charset="0"/>
              </a:rPr>
              <a:t>S = 45 (m</a:t>
            </a:r>
            <a:r>
              <a:rPr lang="sk-SK" sz="2300" b="1" baseline="30000" smtClean="0">
                <a:latin typeface="Times New Roman" pitchFamily="18" charset="0"/>
              </a:rPr>
              <a:t>2</a:t>
            </a:r>
            <a:r>
              <a:rPr lang="sk-SK" sz="2300" b="1" smtClean="0">
                <a:latin typeface="Times New Roman" pitchFamily="18" charset="0"/>
              </a:rPr>
              <a:t>)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sk-SK" sz="36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1785938"/>
            <a:ext cx="2643187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0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8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4" dur="500" fill="hold"/>
                                        <p:tgtEl>
                                          <p:spTgt spid="70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8" grpId="0"/>
      <p:bldP spid="70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19. Kolmý hranol vysoký 3 dm leží v podstave s hranami 80 cm a 60 cm. Vypočítajte obsah trojuholníka DBF (na obrázku) v štvorcových decimetroch.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1 500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7,5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</a:t>
            </a:r>
            <a:endParaRPr lang="sk-SK" sz="2400" b="1" baseline="30000" smtClean="0">
              <a:latin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25" y="1928813"/>
            <a:ext cx="3070225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1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0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0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1442" grpId="0"/>
      <p:bldP spid="7014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80010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19. Kolmý hranol vysoký 3 dm leží v podstave s hranami 80 cm a 60 cm. Vypočítajte obsah trojuholníka DBF (na obrázku) v štvorcových decimetroch.</a:t>
            </a:r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57375"/>
            <a:ext cx="8001000" cy="42672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</a:pPr>
            <a:r>
              <a:rPr lang="sk-SK" sz="2400" b="1" smtClean="0">
                <a:latin typeface="Times New Roman" pitchFamily="18" charset="0"/>
              </a:rPr>
              <a:t>Trojuholník DBF je pravouhlý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s pravým uhlom pri vrchole B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sk-SK" sz="2400" b="1" smtClean="0">
                <a:latin typeface="Times New Roman" pitchFamily="18" charset="0"/>
              </a:rPr>
              <a:t>Jedna odvesna sa rovná výške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hranola (3 dm),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sk-SK" sz="2400" b="1" smtClean="0">
                <a:latin typeface="Times New Roman" pitchFamily="18" charset="0"/>
              </a:rPr>
              <a:t>dĺžka druhej odvesny x, sa rovná uhlopriečke podstavy.</a:t>
            </a:r>
          </a:p>
          <a:p>
            <a:pPr marL="571500" indent="-571500" eaLnBrk="1" hangingPunct="1">
              <a:lnSpc>
                <a:spcPct val="90000"/>
              </a:lnSpc>
            </a:pPr>
            <a:r>
              <a:rPr lang="sk-SK" sz="2400" b="1" smtClean="0">
                <a:latin typeface="Times New Roman" pitchFamily="18" charset="0"/>
              </a:rPr>
              <a:t>Z Pytagorovej vety: 		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4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4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sk-SK" sz="24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marL="571500" indent="-571500" eaLnBrk="1" hangingPunct="1">
              <a:lnSpc>
                <a:spcPct val="90000"/>
              </a:lnSpc>
            </a:pPr>
            <a:r>
              <a:rPr lang="sk-SK" sz="2400" b="1" smtClean="0">
                <a:latin typeface="Times New Roman" pitchFamily="18" charset="0"/>
              </a:rPr>
              <a:t>Obsah trojuholníka potom je           </a:t>
            </a:r>
          </a:p>
          <a:p>
            <a:pPr marL="571500" indent="-5715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D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1928813"/>
            <a:ext cx="3070225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143375" y="3786188"/>
          <a:ext cx="107791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Rovnica" r:id="rId5" imgW="800100" imgH="1219200" progId="Equation.3">
                  <p:embed/>
                </p:oleObj>
              </mc:Choice>
              <mc:Fallback>
                <p:oleObj name="Rovnica" r:id="rId5" imgW="800100" imgH="1219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3786188"/>
                        <a:ext cx="1077913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5929313" y="4357688"/>
          <a:ext cx="19939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Rovnica" r:id="rId7" imgW="812447" imgH="634725" progId="Equation.3">
                  <p:embed/>
                </p:oleObj>
              </mc:Choice>
              <mc:Fallback>
                <p:oleObj name="Rovnica" r:id="rId7" imgW="812447" imgH="63472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357688"/>
                        <a:ext cx="1993900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0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0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7" dur="500" fill="hold"/>
                                        <p:tgtEl>
                                          <p:spTgt spid="70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000" b="1" smtClean="0">
                <a:latin typeface="Times New Roman" pitchFamily="18" charset="0"/>
              </a:rPr>
              <a:t>2. Narysujte trojuholník ABC, ak je dané: │AB│=│BC│= 5 cm a uhol │</a:t>
            </a:r>
            <a:r>
              <a:rPr lang="sk-SK" sz="2000" b="1" smtClean="0">
                <a:latin typeface="Times New Roman" pitchFamily="18" charset="0"/>
                <a:sym typeface="Symbol" pitchFamily="18" charset="2"/>
              </a:rPr>
              <a:t>ABC│=120</a:t>
            </a:r>
            <a:r>
              <a:rPr lang="sk-SK" sz="2000" b="1" baseline="3000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sk-SK" sz="2000" b="1" smtClean="0">
                <a:latin typeface="Times New Roman" pitchFamily="18" charset="0"/>
                <a:sym typeface="Symbol" pitchFamily="18" charset="2"/>
              </a:rPr>
              <a:t>. Odmerajte najdlhšiu stranu trojuholníka ABC a zapíšte jej dĺžku v mm.</a:t>
            </a:r>
            <a:endParaRPr lang="sk-SK" sz="2000" b="1" smtClean="0">
              <a:latin typeface="Times New Roman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endParaRPr lang="sk-SK" sz="3300" b="1" u="sng" smtClean="0">
              <a:latin typeface="Times New Roman" pitchFamily="18" charset="0"/>
            </a:endParaRPr>
          </a:p>
        </p:txBody>
      </p:sp>
      <p:pic>
        <p:nvPicPr>
          <p:cNvPr id="10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0" y="1785938"/>
            <a:ext cx="428625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a" r:id="rId5" imgW="114120" imgH="215640" progId="Equation.3">
                  <p:embed/>
                </p:oleObj>
              </mc:Choice>
              <mc:Fallback>
                <p:oleObj name="Rovnica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6438900" y="2944813"/>
          <a:ext cx="11779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a" r:id="rId7" imgW="419100" imgH="228600" progId="Equation.3">
                  <p:embed/>
                </p:oleObj>
              </mc:Choice>
              <mc:Fallback>
                <p:oleObj name="Rovnica" r:id="rId7" imgW="4191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2944813"/>
                        <a:ext cx="117792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20. Syn, matka a otec majú spolu 96 rokov. Matka je o 23 rokov staršia ako jej syn a o 5 rokov mladšia ako jeho otec. Koľko rokov má syn?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15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20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18</a:t>
            </a:r>
            <a:endParaRPr lang="en-US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sk-SK" sz="2400" b="1" smtClean="0">
                <a:latin typeface="Times New Roman" pitchFamily="18" charset="0"/>
              </a:rPr>
              <a:t>26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0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0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0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5538" grpId="0"/>
      <p:bldP spid="7055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318500" cy="1216025"/>
          </a:xfrm>
        </p:spPr>
        <p:txBody>
          <a:bodyPr/>
          <a:lstStyle/>
          <a:p>
            <a:pPr eaLnBrk="1" hangingPunct="1"/>
            <a:r>
              <a:rPr lang="sk-SK" sz="2400" b="1" smtClean="0">
                <a:latin typeface="Times New Roman" pitchFamily="18" charset="0"/>
              </a:rPr>
              <a:t>20. Syn, matka a otec majú spolu 96 rokov. Matka je o 23 rokov staršia ako jej syn a o 5 rokov mladšia ako jeho otec. Koľko rokov má syn?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Počet rokov matky...........x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Syn.....................................x – 23 </a:t>
            </a: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Otec....................................x + 5</a:t>
            </a:r>
          </a:p>
          <a:p>
            <a:pPr marL="571500" indent="-571500" eaLnBrk="1" hangingPunct="1">
              <a:buFont typeface="Wingdings" pitchFamily="2" charset="2"/>
              <a:buChar char="q"/>
            </a:pPr>
            <a:r>
              <a:rPr lang="sk-SK" sz="2300" b="1" smtClean="0">
                <a:latin typeface="Times New Roman" pitchFamily="18" charset="0"/>
              </a:rPr>
              <a:t>Spolu...................................x + (x – 23) + (x + 5)</a:t>
            </a:r>
          </a:p>
          <a:p>
            <a:pPr marL="571500" indent="-571500" eaLnBrk="1" hangingPunct="1">
              <a:buFont typeface="Wingdings" pitchFamily="2" charset="2"/>
              <a:buChar char="q"/>
            </a:pPr>
            <a:r>
              <a:rPr lang="sk-SK" sz="2300" b="1" u="sng" smtClean="0">
                <a:latin typeface="Times New Roman" pitchFamily="18" charset="0"/>
              </a:rPr>
              <a:t>Spolu...................................96                                </a:t>
            </a:r>
            <a:r>
              <a:rPr lang="sk-SK" sz="2300" b="1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endParaRPr lang="sk-SK" sz="23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300" b="1" smtClean="0">
                <a:latin typeface="Times New Roman" pitchFamily="18" charset="0"/>
              </a:rPr>
              <a:t>Syn.......................................38 – 23 = 15</a:t>
            </a: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sk-SK" sz="3600" b="1" smtClean="0">
                <a:solidFill>
                  <a:schemeClr val="accent2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1285875" y="3929063"/>
          <a:ext cx="36004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Rovnica" r:id="rId4" imgW="2908300" imgH="1092200" progId="Equation.3">
                  <p:embed/>
                </p:oleObj>
              </mc:Choice>
              <mc:Fallback>
                <p:oleObj name="Rovnica" r:id="rId4" imgW="2908300" imgH="1092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929063"/>
                        <a:ext cx="3600450" cy="135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0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0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0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0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2" dur="500" fill="hold"/>
                                        <p:tgtEl>
                                          <p:spTgt spid="70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6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3. V pekárni napiekli zo 720 kg múky 1 000 kg chleba. Koľko kilogramov múky by potrebovali na napečenie 2 500 kg takéhoto chleba?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Priama úmernosť: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Koľkokrát sa zväčší jedna veličina, toľkokrát sa zväčší druhá veličina.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2 500 : 1 000 = 2,5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2,5 . 720 = </a:t>
            </a:r>
            <a:r>
              <a:rPr lang="sk-SK" sz="2400" b="1" u="sng" smtClean="0">
                <a:latin typeface="Times New Roman" pitchFamily="18" charset="0"/>
              </a:rPr>
              <a:t>1 800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45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6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8" grpId="0"/>
      <p:bldP spid="66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4. Ktoré celé číslo treba doplniť namiesto ▼, aby </a:t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/>
            </a:r>
            <a:br>
              <a:rPr lang="sk-SK" sz="2800" b="1" smtClean="0">
                <a:latin typeface="Times New Roman" pitchFamily="18" charset="0"/>
              </a:rPr>
            </a:br>
            <a:r>
              <a:rPr lang="sk-SK" sz="2800" b="1" smtClean="0">
                <a:latin typeface="Times New Roman" pitchFamily="18" charset="0"/>
              </a:rPr>
              <a:t>platilo                ?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u="sng" smtClean="0">
                <a:latin typeface="Times New Roman" pitchFamily="18" charset="0"/>
              </a:rPr>
              <a:t>Nech </a:t>
            </a:r>
            <a:r>
              <a:rPr lang="sk-SK" sz="2400" b="1" smtClean="0">
                <a:latin typeface="Times New Roman" pitchFamily="18" charset="0"/>
              </a:rPr>
              <a:t>▼ = x. potpm:</a:t>
            </a:r>
            <a:endParaRPr lang="sk-SK" sz="2400" b="1" u="sng" smtClean="0">
              <a:latin typeface="Times New Roman" pitchFamily="18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14438" y="2428875"/>
          <a:ext cx="23050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a" r:id="rId4" imgW="1028700" imgH="825500" progId="Equation.3">
                  <p:embed/>
                </p:oleObj>
              </mc:Choice>
              <mc:Fallback>
                <p:oleObj name="Rovnica" r:id="rId4" imgW="1028700" imgH="825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428875"/>
                        <a:ext cx="2305050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1714500" y="857250"/>
          <a:ext cx="132238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a" r:id="rId6" imgW="660113" imgH="393529" progId="Equation.3">
                  <p:embed/>
                </p:oleObj>
              </mc:Choice>
              <mc:Fallback>
                <p:oleObj name="Rovnica" r:id="rId6" imgW="660113" imgH="39352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857250"/>
                        <a:ext cx="132238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6" grpId="0" autoUpdateAnimBg="0"/>
      <p:bldP spid="6666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5. Keby školu navštevovalo o 359 žiakov viac, chýbal by jeden žiak do počtu 1 000 žiakov. Koľko žiakov navštevuje školu?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Nech počet žiakov je x.</a:t>
            </a:r>
          </a:p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x + 359 = 1 000 – 1</a:t>
            </a:r>
          </a:p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x = 1 000 – 1 – 359</a:t>
            </a:r>
          </a:p>
          <a:p>
            <a:pPr marL="571500" indent="-571500" eaLnBrk="1" hangingPunct="1"/>
            <a:r>
              <a:rPr lang="sk-SK" sz="2800" b="1" smtClean="0">
                <a:latin typeface="Times New Roman" pitchFamily="18" charset="0"/>
              </a:rPr>
              <a:t>x = </a:t>
            </a:r>
            <a:r>
              <a:rPr lang="sk-SK" sz="2800" b="1" u="sng" smtClean="0">
                <a:latin typeface="Times New Roman" pitchFamily="18" charset="0"/>
              </a:rPr>
              <a:t>640</a:t>
            </a:r>
          </a:p>
          <a:p>
            <a:pPr marL="571500" indent="-571500" eaLnBrk="1" hangingPunct="1"/>
            <a:endParaRPr lang="sk-SK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8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6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6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4" grpId="0"/>
      <p:bldP spid="66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6. Určte číslo, ktoré dostaneme rozdielom menšenca – 18 a menšiteľa 8.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- 18 – 8 = </a:t>
            </a:r>
            <a:r>
              <a:rPr lang="sk-SK" sz="2400" b="1" u="sng" smtClean="0">
                <a:latin typeface="Times New Roman" pitchFamily="18" charset="0"/>
              </a:rPr>
              <a:t>- 26</a:t>
            </a:r>
            <a:r>
              <a:rPr lang="sk-SK" sz="2400" b="1" smtClean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/>
      <p:bldP spid="6748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800" b="1" smtClean="0">
                <a:latin typeface="Times New Roman" pitchFamily="18" charset="0"/>
              </a:rPr>
              <a:t>7. </a:t>
            </a:r>
            <a:r>
              <a:rPr lang="sk-SK" sz="2000" b="1" smtClean="0">
                <a:latin typeface="Times New Roman" pitchFamily="18" charset="0"/>
              </a:rPr>
              <a:t>Peter mal zo zemepisu známky 2, 3, 1, 1. Vypočítal si z nich priemer 7 : 4 = 1,75. Má ešte raz odpovedať. Akú najhoršiu známku môže dostať, aby jeho priemer nebol horší ako 2?</a:t>
            </a:r>
            <a:endParaRPr lang="sk-SK" sz="2400" b="1" smtClean="0">
              <a:latin typeface="Times New Roman" pitchFamily="18" charset="0"/>
            </a:endParaRP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Aritmetický priemer čísel vypočítame, keď ich súčet</a:t>
            </a:r>
            <a:br>
              <a:rPr lang="sk-SK" sz="2400" b="1" smtClean="0">
                <a:latin typeface="Times New Roman" pitchFamily="18" charset="0"/>
              </a:rPr>
            </a:br>
            <a:r>
              <a:rPr lang="sk-SK" sz="2400" b="1" smtClean="0">
                <a:latin typeface="Times New Roman" pitchFamily="18" charset="0"/>
              </a:rPr>
              <a:t>vydelíme počtom.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Platí:</a:t>
            </a: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endParaRPr lang="sk-SK" sz="2400" b="1" smtClean="0">
              <a:latin typeface="Times New Roman" pitchFamily="18" charset="0"/>
            </a:endParaRP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Najhoršiu známku, ktorú môže dostať je 3.</a:t>
            </a: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sk-SK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143125" y="2643188"/>
          <a:ext cx="296386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a" r:id="rId4" imgW="1689100" imgH="1219200" progId="Equation.3">
                  <p:embed/>
                </p:oleObj>
              </mc:Choice>
              <mc:Fallback>
                <p:oleObj name="Rovnica" r:id="rId4" imgW="1689100" imgH="1219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643188"/>
                        <a:ext cx="2963863" cy="214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2" grpId="0" autoUpdateAnimBg="0"/>
      <p:bldP spid="670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2900" b="1" smtClean="0">
                <a:latin typeface="Times New Roman" pitchFamily="18" charset="0"/>
              </a:rPr>
              <a:t>8. </a:t>
            </a:r>
            <a:r>
              <a:rPr lang="sk-SK" sz="2800" b="1" smtClean="0">
                <a:latin typeface="Times New Roman" pitchFamily="18" charset="0"/>
              </a:rPr>
              <a:t>Vnútorné uhly trojuholníka ABC sú: </a:t>
            </a:r>
            <a:r>
              <a:rPr lang="sk-SK" sz="2800" b="1" smtClean="0">
                <a:latin typeface="Times New Roman" pitchFamily="18" charset="0"/>
                <a:sym typeface="Symbol" pitchFamily="18" charset="2"/>
              </a:rPr>
              <a:t> = 37</a:t>
            </a:r>
            <a:r>
              <a:rPr lang="sk-SK" sz="2800" b="1" baseline="3000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sk-SK" sz="2800" b="1" smtClean="0">
                <a:latin typeface="Times New Roman" pitchFamily="18" charset="0"/>
                <a:sym typeface="Symbol" pitchFamily="18" charset="2"/>
              </a:rPr>
              <a:t>,     = 95</a:t>
            </a:r>
            <a:r>
              <a:rPr lang="sk-SK" sz="2800" b="1" baseline="3000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sk-SK" sz="2800" b="1" smtClean="0">
                <a:latin typeface="Times New Roman" pitchFamily="18" charset="0"/>
                <a:sym typeface="Symbol" pitchFamily="18" charset="2"/>
              </a:rPr>
              <a:t>,  = 48</a:t>
            </a:r>
            <a:r>
              <a:rPr lang="sk-SK" sz="2800" b="1" baseline="3000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sk-SK" sz="2800" b="1" smtClean="0">
                <a:latin typeface="Times New Roman" pitchFamily="18" charset="0"/>
              </a:rPr>
              <a:t>.  Koľko stupňov má dvojnásobok tupého uhla tohto trojuholníka</a:t>
            </a:r>
            <a:r>
              <a:rPr lang="sk-SK" sz="2500" b="1" smtClean="0">
                <a:latin typeface="Times New Roman" pitchFamily="18" charset="0"/>
              </a:rPr>
              <a:t>?</a:t>
            </a: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sk-SK" sz="2400" b="1" smtClean="0">
                <a:latin typeface="Times New Roman" pitchFamily="18" charset="0"/>
              </a:rPr>
              <a:t>Tupý uhol je </a:t>
            </a:r>
            <a:r>
              <a:rPr lang="sk-SK" sz="2400" b="1" smtClean="0">
                <a:latin typeface="Times New Roman" pitchFamily="18" charset="0"/>
                <a:sym typeface="Symbol" pitchFamily="18" charset="2"/>
              </a:rPr>
              <a:t> = 95</a:t>
            </a:r>
            <a:r>
              <a:rPr lang="sk-SK" sz="2400" b="1" baseline="30000" smtClean="0">
                <a:latin typeface="Times New Roman" pitchFamily="18" charset="0"/>
                <a:sym typeface="Symbol" pitchFamily="18" charset="2"/>
              </a:rPr>
              <a:t>o</a:t>
            </a:r>
          </a:p>
          <a:p>
            <a:pPr marL="571500" indent="-571500" eaLnBrk="1" hangingPunct="1"/>
            <a:r>
              <a:rPr lang="sk-SK" sz="2400" b="1" smtClean="0">
                <a:latin typeface="Times New Roman" pitchFamily="18" charset="0"/>
                <a:sym typeface="Symbol" pitchFamily="18" charset="2"/>
              </a:rPr>
              <a:t>Jeho dvojnásobok je 2. 95</a:t>
            </a:r>
            <a:r>
              <a:rPr lang="sk-SK" sz="2400" b="1" baseline="3000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sk-SK" sz="2400" b="1" smtClean="0">
                <a:latin typeface="Times New Roman" pitchFamily="18" charset="0"/>
                <a:sym typeface="Symbol" pitchFamily="18" charset="2"/>
              </a:rPr>
              <a:t> = </a:t>
            </a:r>
            <a:r>
              <a:rPr lang="sk-SK" sz="2400" b="1" u="sng" smtClean="0">
                <a:latin typeface="Times New Roman" pitchFamily="18" charset="0"/>
                <a:sym typeface="Symbol" pitchFamily="18" charset="2"/>
              </a:rPr>
              <a:t>190</a:t>
            </a:r>
            <a:r>
              <a:rPr lang="sk-SK" sz="2400" b="1" u="sng" baseline="30000" smtClean="0">
                <a:latin typeface="Times New Roman" pitchFamily="18" charset="0"/>
                <a:sym typeface="Symbol" pitchFamily="18" charset="2"/>
              </a:rPr>
              <a:t>o</a:t>
            </a:r>
            <a:endParaRPr lang="sk-SK" sz="2400" b="1" u="sng" baseline="300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6" grpId="0"/>
      <p:bldP spid="676867" grpId="0" build="p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2592</TotalTime>
  <Words>1313</Words>
  <Application>Microsoft Office PowerPoint</Application>
  <PresentationFormat>Prezentácia na obrazovke (4:3)</PresentationFormat>
  <Paragraphs>230</Paragraphs>
  <Slides>31</Slides>
  <Notes>31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31</vt:i4>
      </vt:variant>
    </vt:vector>
  </HeadingPairs>
  <TitlesOfParts>
    <vt:vector size="34" baseType="lpstr">
      <vt:lpstr>Profil</vt:lpstr>
      <vt:lpstr>Rovnica</vt:lpstr>
      <vt:lpstr>Rovnice</vt:lpstr>
      <vt:lpstr>Celoplošné testovanie žiakov 9. ročníkov</vt:lpstr>
      <vt:lpstr>1. Vypočítajte: (4a2 + 5a – 6a) – 2 + (– 4a2 + a + 7)</vt:lpstr>
      <vt:lpstr>2. Narysujte trojuholník ABC, ak je dané: │AB│=│BC│= 5 cm a uhol │ABC│=120o. Odmerajte najdlhšiu stranu trojuholníka ABC a zapíšte jej dĺžku v mm.</vt:lpstr>
      <vt:lpstr>3. V pekárni napiekli zo 720 kg múky 1 000 kg chleba. Koľko kilogramov múky by potrebovali na napečenie 2 500 kg takéhoto chleba?</vt:lpstr>
      <vt:lpstr>4. Ktoré celé číslo treba doplniť namiesto ▼, aby   platilo                ?</vt:lpstr>
      <vt:lpstr>5. Keby školu navštevovalo o 359 žiakov viac, chýbal by jeden žiak do počtu 1 000 žiakov. Koľko žiakov navštevuje školu?</vt:lpstr>
      <vt:lpstr>6. Určte číslo, ktoré dostaneme rozdielom menšenca – 18 a menšiteľa 8.</vt:lpstr>
      <vt:lpstr>7. Peter mal zo zemepisu známky 2, 3, 1, 1. Vypočítal si z nich priemer 7 : 4 = 1,75. Má ešte raz odpovedať. Akú najhoršiu známku môže dostať, aby jeho priemer nebol horší ako 2?</vt:lpstr>
      <vt:lpstr>8. Vnútorné uhly trojuholníka ABC sú:  = 37o,     = 95o,  = 48o.  Koľko stupňov má dvojnásobok tupého uhla tohto trojuholníka?</vt:lpstr>
      <vt:lpstr>9. Vyriešte rovnicu:</vt:lpstr>
      <vt:lpstr>10. Záhrada v tvare obdĺžnika má rozmery 27 m a 30 m. Jej výmeru si Peter a Katka rozdelili v pomere 4 . 5. Koľko štvorcových metrov merala Katkina časť záhrady?</vt:lpstr>
      <vt:lpstr>11. Ktorý z týchto rovinných útvarov má najviac osi súmernosti? </vt:lpstr>
      <vt:lpstr>11. Ktorý z týchto rovinných útvarov má najviac osi súmernosti? </vt:lpstr>
      <vt:lpstr>12. Vzdušná vzdialenosť hotela od hradu je 4,4 km. Akú mierku má mapa, na ktorej je táto vzdialenosť znázornená úsečkou dlhou 4 cm? </vt:lpstr>
      <vt:lpstr>12. Vzdušná vzdialenosť hotela od hradu je 4,4 km. Akú mierku má mapa, na ktorej je táto vzdialenosť znázornená úsečkou dlhou 4 cm? </vt:lpstr>
      <vt:lpstr>13. Akú hmotnosť v kg má žulová kocka s hranou dĺžky 8 cm, ak 1 dm3 žuly má hmotnosť 2,7 kg? Výsledok zaokrúhlite na stotiny.</vt:lpstr>
      <vt:lpstr>13. Akú hmotnosť v kg má žulová kocka s hranou dĺžky 8 cm, ak 1 dm3 žuly má hmotnosť 2,7 kg? Výsledok zaokrúhlite na stotiny.</vt:lpstr>
      <vt:lpstr>14. Koľko metrov koberca širokého 90 cm treba na pokrytie podlahy izby, ktorá má tvar obdĺžnika s dĺžkou 4,8 m a šírkou 2,4 m tak, aby počet kusov na ktoré treba koberec narezať bol čo najmenší?</vt:lpstr>
      <vt:lpstr>14. Koľko metrov koberca širokého 90 cm treba na pokrytie podlahy izby, ktorá má tvar obdĺžnika s dĺžkou  4,8 m a šírkou 2,4 m tak, aby počet kusov na ktoré treba koberec narezať bol čo najmenší?</vt:lpstr>
      <vt:lpstr>15. V škatuli je 5 čiernych šachových figúrok. Koľko figúrok bielej farby máme pridať do tejto škatule, aby pravdepodobnosť vztiahnutia čiernej figúrky bola    ? </vt:lpstr>
      <vt:lpstr>15. V škatuli je 5 čiernych šachových figúrok. Koľko figúrok bielej farby máme pridať do tejto škatule, aby pravdepodobnosť vztiahnutia čiernej figúrky bola    ?</vt:lpstr>
      <vt:lpstr>16. Napíšte, ktorá z úsečiek na obrázku spája body so súradnicami [-2, 4] a [7, 3].</vt:lpstr>
      <vt:lpstr>16. Napíšte, ktorá z úsečiek na obrázku spája body so súradnicami [-2, 4] a [7, 3].</vt:lpstr>
      <vt:lpstr>17. Vynásobte: (a – 5) . (3a + 4)</vt:lpstr>
      <vt:lpstr>17. Vynásobte: (a – 5) . (3a + 4)</vt:lpstr>
      <vt:lpstr>18. Pôdorys predajných stánkov sa skladá zo štvorcov a v skutočnosti má obvod 36 m (pozrite obrázok). Akú plochu v štvorcových metroch zaberá pôdorys stánkov?</vt:lpstr>
      <vt:lpstr>18. Pôdorys predajných stánkov sa skladá zo štvorcov a v skutočnosti má obvod 36 m (pozrite obrázok). Akú plochu v štvorcových metroch zaberá pôdorys stánkov?</vt:lpstr>
      <vt:lpstr>19. Kolmý hranol vysoký 3 dm leží v podstave s hranami 80 cm a 60 cm. Vypočítajte obsah trojuholníka DBF (na obrázku) v štvorcových decimetroch.</vt:lpstr>
      <vt:lpstr>19. Kolmý hranol vysoký 3 dm leží v podstave s hranami 80 cm a 60 cm. Vypočítajte obsah trojuholníka DBF (na obrázku) v štvorcových decimetroch.</vt:lpstr>
      <vt:lpstr>20. Syn, matka a otec majú spolu 96 rokov. Matka je o 23 rokov staršia ako jej syn a o 5 rokov mladšia ako jeho otec. Koľko rokov má syn?</vt:lpstr>
      <vt:lpstr>20. Syn, matka a otec majú spolu 96 rokov. Matka je o 23 rokov staršia ako jej syn a o 5 rokov mladšia ako jeho otec. Koľko rokov má syn?</vt:lpstr>
    </vt:vector>
  </TitlesOfParts>
  <Company>INFOVEK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ZHODNÉ ZOBRAZENIA</dc:title>
  <dc:creator>Učiteľ</dc:creator>
  <cp:lastModifiedBy>lenovo_ntb</cp:lastModifiedBy>
  <cp:revision>428</cp:revision>
  <dcterms:created xsi:type="dcterms:W3CDTF">2005-07-11T08:16:22Z</dcterms:created>
  <dcterms:modified xsi:type="dcterms:W3CDTF">2012-01-06T20:49:25Z</dcterms:modified>
</cp:coreProperties>
</file>