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4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697A1BA-7F61-412B-ADF3-29570CAF077F}" type="datetimeFigureOut">
              <a:rPr lang="sk-SK"/>
              <a:pPr>
                <a:defRPr/>
              </a:pPr>
              <a:t>6. 1. 2012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84412D7-29DF-43B4-B98D-704B9C90C8D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0459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4608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F2CA1B-1429-43CD-9C9C-F97B5AA9319C}" type="slidenum">
              <a:rPr lang="sk-SK"/>
              <a:pPr eaLnBrk="1" hangingPunct="1"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530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F4628C-A305-417E-B783-5BBA3D244243}" type="slidenum">
              <a:rPr lang="sk-SK"/>
              <a:pPr eaLnBrk="1" hangingPunct="1"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632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837CC5-127E-468F-A5EB-07B8D77037F8}" type="slidenum">
              <a:rPr lang="sk-SK"/>
              <a:pPr eaLnBrk="1" hangingPunct="1"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734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A34FD4-26EC-47EA-8ECC-441296B67A04}" type="slidenum">
              <a:rPr lang="sk-SK"/>
              <a:pPr eaLnBrk="1" hangingPunct="1"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837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27B6DE-ABE3-4A0C-AF13-F49066E0E165}" type="slidenum">
              <a:rPr lang="sk-SK"/>
              <a:pPr eaLnBrk="1" hangingPunct="1"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939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E8B367-33E2-4902-8EB6-EFA865B8A3A9}" type="slidenum">
              <a:rPr lang="sk-SK"/>
              <a:pPr eaLnBrk="1" hangingPunct="1"/>
              <a:t>14</a:t>
            </a:fld>
            <a:endParaRPr lang="sk-S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042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4A168C-45C5-4DE5-A0ED-CB2CFE31B6D6}" type="slidenum">
              <a:rPr lang="sk-SK"/>
              <a:pPr eaLnBrk="1" hangingPunct="1"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144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812051-8FFE-418E-9570-C02A71245AC8}" type="slidenum">
              <a:rPr lang="sk-SK"/>
              <a:pPr eaLnBrk="1" hangingPunct="1"/>
              <a:t>16</a:t>
            </a:fld>
            <a:endParaRPr lang="sk-S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246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9D8865-A1E1-494A-BE55-C6CABC7075BA}" type="slidenum">
              <a:rPr lang="sk-SK"/>
              <a:pPr eaLnBrk="1" hangingPunct="1"/>
              <a:t>17</a:t>
            </a:fld>
            <a:endParaRPr lang="sk-S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349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717B08-25C0-4A0F-B2F9-2228F25AC72E}" type="slidenum">
              <a:rPr lang="sk-SK"/>
              <a:pPr eaLnBrk="1" hangingPunct="1"/>
              <a:t>18</a:t>
            </a:fld>
            <a:endParaRPr lang="sk-S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451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EBA7CC-3E43-45D7-8124-6E75BB2D9B9D}" type="slidenum">
              <a:rPr lang="sk-SK"/>
              <a:pPr eaLnBrk="1" hangingPunct="1"/>
              <a:t>19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4710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BA62A0-763B-4FC0-95C7-AE0A1C4B3964}" type="slidenum">
              <a:rPr lang="sk-SK"/>
              <a:pPr eaLnBrk="1" hangingPunct="1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554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E3D75F-DA73-48E4-9744-68DDB2013D9A}" type="slidenum">
              <a:rPr lang="sk-SK"/>
              <a:pPr eaLnBrk="1" hangingPunct="1"/>
              <a:t>20</a:t>
            </a:fld>
            <a:endParaRPr lang="sk-S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656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DAE07A-D2B8-44DF-8B77-51C27A55745E}" type="slidenum">
              <a:rPr lang="sk-SK"/>
              <a:pPr eaLnBrk="1" hangingPunct="1"/>
              <a:t>21</a:t>
            </a:fld>
            <a:endParaRPr lang="sk-S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758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A23593-D669-4D4E-A7DC-248F2FC49EF4}" type="slidenum">
              <a:rPr lang="sk-SK"/>
              <a:pPr eaLnBrk="1" hangingPunct="1"/>
              <a:t>22</a:t>
            </a:fld>
            <a:endParaRPr lang="sk-S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861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26C162-826F-4D62-ABA3-2E997EA14D32}" type="slidenum">
              <a:rPr lang="sk-SK"/>
              <a:pPr eaLnBrk="1" hangingPunct="1"/>
              <a:t>23</a:t>
            </a:fld>
            <a:endParaRPr lang="sk-S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963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E78A11-D515-4843-ABAF-71480C59CB2C}" type="slidenum">
              <a:rPr lang="sk-SK"/>
              <a:pPr eaLnBrk="1" hangingPunct="1"/>
              <a:t>24</a:t>
            </a:fld>
            <a:endParaRPr lang="sk-S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066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C39857-5E6D-4909-9DFA-02B87D7FEE52}" type="slidenum">
              <a:rPr lang="sk-SK"/>
              <a:pPr eaLnBrk="1" hangingPunct="1"/>
              <a:t>25</a:t>
            </a:fld>
            <a:endParaRPr lang="sk-S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168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531E30-D221-4EEF-A500-6578BFB34AA1}" type="slidenum">
              <a:rPr lang="sk-SK"/>
              <a:pPr eaLnBrk="1" hangingPunct="1"/>
              <a:t>26</a:t>
            </a:fld>
            <a:endParaRPr lang="sk-S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270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DEF690-F1DB-48BC-B8ED-25EDC31884E1}" type="slidenum">
              <a:rPr lang="sk-SK"/>
              <a:pPr eaLnBrk="1" hangingPunct="1"/>
              <a:t>27</a:t>
            </a:fld>
            <a:endParaRPr lang="sk-S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373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00B410-2F9E-4052-92D3-9477EA46520F}" type="slidenum">
              <a:rPr lang="sk-SK"/>
              <a:pPr eaLnBrk="1" hangingPunct="1"/>
              <a:t>28</a:t>
            </a:fld>
            <a:endParaRPr lang="sk-S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475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CB3ACB-C767-46CA-A90C-661C20E1D5C4}" type="slidenum">
              <a:rPr lang="sk-SK"/>
              <a:pPr eaLnBrk="1" hangingPunct="1"/>
              <a:t>29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4813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E3691E-2950-49E2-9AFA-8FB86078135E}" type="slidenum">
              <a:rPr lang="sk-SK"/>
              <a:pPr eaLnBrk="1" hangingPunct="1"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578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EB4CF1-8AD8-4604-8CA6-904D9D4001B9}" type="slidenum">
              <a:rPr lang="sk-SK"/>
              <a:pPr eaLnBrk="1" hangingPunct="1"/>
              <a:t>30</a:t>
            </a:fld>
            <a:endParaRPr lang="sk-SK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680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66E508-F30B-408A-97FF-A81D53648CD7}" type="slidenum">
              <a:rPr lang="sk-SK"/>
              <a:pPr eaLnBrk="1" hangingPunct="1"/>
              <a:t>31</a:t>
            </a:fld>
            <a:endParaRPr lang="sk-SK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782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8882B2-4D7F-46B6-ABBF-82618013E4E3}" type="slidenum">
              <a:rPr lang="sk-SK"/>
              <a:pPr eaLnBrk="1" hangingPunct="1"/>
              <a:t>32</a:t>
            </a:fld>
            <a:endParaRPr lang="sk-SK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885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A4366F-A60B-4D15-B474-C8947020B9E8}" type="slidenum">
              <a:rPr lang="sk-SK"/>
              <a:pPr eaLnBrk="1" hangingPunct="1"/>
              <a:t>33</a:t>
            </a:fld>
            <a:endParaRPr lang="sk-SK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987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622CAD-886E-4A85-A2DD-D40B7212DCA3}" type="slidenum">
              <a:rPr lang="sk-SK"/>
              <a:pPr eaLnBrk="1" hangingPunct="1"/>
              <a:t>34</a:t>
            </a:fld>
            <a:endParaRPr lang="sk-SK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090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C935E8-54C5-4F42-A271-628FC63AB1ED}" type="slidenum">
              <a:rPr lang="sk-SK"/>
              <a:pPr eaLnBrk="1" hangingPunct="1"/>
              <a:t>35</a:t>
            </a:fld>
            <a:endParaRPr lang="sk-SK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192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41A60-C701-4BCB-B4AC-32E98063774D}" type="slidenum">
              <a:rPr lang="sk-SK"/>
              <a:pPr eaLnBrk="1" hangingPunct="1"/>
              <a:t>36</a:t>
            </a:fld>
            <a:endParaRPr lang="sk-SK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294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4109E2-5A7C-4B62-AA49-FBB032D3E7EF}" type="slidenum">
              <a:rPr lang="sk-SK"/>
              <a:pPr eaLnBrk="1" hangingPunct="1"/>
              <a:t>37</a:t>
            </a:fld>
            <a:endParaRPr lang="sk-SK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397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5ABC13-5A64-4A08-8121-7BD414DEE87F}" type="slidenum">
              <a:rPr lang="sk-SK"/>
              <a:pPr eaLnBrk="1" hangingPunct="1"/>
              <a:t>38</a:t>
            </a:fld>
            <a:endParaRPr lang="sk-SK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499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5559E7-33A7-483E-BF5A-FC84D6877CE1}" type="slidenum">
              <a:rPr lang="sk-SK"/>
              <a:pPr eaLnBrk="1" hangingPunct="1"/>
              <a:t>39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4915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3B16C7-BF62-4A98-BB23-DF3B27CF61F4}" type="slidenum">
              <a:rPr lang="sk-SK"/>
              <a:pPr eaLnBrk="1" hangingPunct="1"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602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62DB7F-E6B0-4A7A-A0F5-660BE8644D19}" type="slidenum">
              <a:rPr lang="sk-SK"/>
              <a:pPr eaLnBrk="1" hangingPunct="1"/>
              <a:t>40</a:t>
            </a:fld>
            <a:endParaRPr lang="sk-SK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704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C2E1A0-3BF7-484B-A1A1-611391B95B71}" type="slidenum">
              <a:rPr lang="sk-SK"/>
              <a:pPr eaLnBrk="1" hangingPunct="1"/>
              <a:t>41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018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1025FD-3330-4027-BD4A-7E978FF0F63B}" type="slidenum">
              <a:rPr lang="sk-SK"/>
              <a:pPr eaLnBrk="1" hangingPunct="1"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120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4DF4B5-3BDF-47F4-88A1-C668C6C338FB}" type="slidenum">
              <a:rPr lang="sk-SK"/>
              <a:pPr eaLnBrk="1" hangingPunct="1"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222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641186-3EF6-4403-86EB-5452C0797AC3}" type="slidenum">
              <a:rPr lang="sk-SK"/>
              <a:pPr eaLnBrk="1" hangingPunct="1"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325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B0F578-01BD-4305-AA8E-4847F3F81197}" type="slidenum">
              <a:rPr lang="sk-SK"/>
              <a:pPr eaLnBrk="1" hangingPunct="1"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427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53E8C2-20B9-49F9-BF09-080A3F06DF32}" type="slidenum">
              <a:rPr lang="sk-SK"/>
              <a:pPr eaLnBrk="1" hangingPunct="1"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</p:grpSp>
      <p:sp>
        <p:nvSpPr>
          <p:cNvPr id="1116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1116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CF330F30-8CD8-4861-BDE2-ACAC1031BF5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001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946B1-D006-42E2-B900-04F9FABF163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542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2727A-BF80-4E5D-9F85-92DB580343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973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378EB-3EB2-4B51-A90A-2533C6C196D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603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4334C-AA4E-47B1-9B4D-474F5C1660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034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6EBB7-E975-428A-AA60-10B65BC33AD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150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B9298-A105-4165-9179-CF1F8638F76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471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B623F-3AB9-4E42-9559-85FA67409C9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690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C7633-D663-4105-B055-4A6B524E65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067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24730-C0E3-478A-A097-CFF5CA44105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245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BB497-4BEC-40DC-8A87-2D9CEDF2D2D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523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AFDD7-8384-43F9-8F97-488C117ADBD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1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5368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105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1105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sk-SK"/>
              </a:p>
            </p:txBody>
          </p:sp>
        </p:grpSp>
        <p:grpSp>
          <p:nvGrpSpPr>
            <p:cNvPr id="15369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105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1106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/>
              </a:p>
            </p:txBody>
          </p:sp>
        </p:grpSp>
      </p:grpSp>
      <p:sp>
        <p:nvSpPr>
          <p:cNvPr id="1536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536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106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905B25A-9E4C-44E1-A30C-A3FEFA92399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0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4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0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pn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3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Monitor 9 - 2004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Forma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5.</a:t>
            </a:r>
            <a:r>
              <a:rPr lang="sk-SK" sz="2000" smtClean="0"/>
              <a:t> </a:t>
            </a:r>
            <a:r>
              <a:rPr lang="sk-SK" sz="1600" smtClean="0"/>
              <a:t>Petra má 600 CD diskov. Viera má o 30 % viac CD diskov ako Petra, ale o 40 % menej ako Jozef. Koľko CD diskov má Jozef?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840</a:t>
            </a:r>
          </a:p>
          <a:p>
            <a:pPr eaLnBrk="1" hangingPunct="1"/>
            <a:r>
              <a:rPr lang="sk-SK" smtClean="0"/>
              <a:t>B. 1 000</a:t>
            </a:r>
          </a:p>
          <a:p>
            <a:pPr eaLnBrk="1" hangingPunct="1"/>
            <a:r>
              <a:rPr lang="sk-SK" smtClean="0"/>
              <a:t>C. 1 020</a:t>
            </a:r>
          </a:p>
          <a:p>
            <a:pPr eaLnBrk="1" hangingPunct="1"/>
            <a:r>
              <a:rPr lang="sk-SK" smtClean="0"/>
              <a:t>D. 1 300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5.</a:t>
            </a:r>
            <a:r>
              <a:rPr lang="sk-SK" sz="2000" smtClean="0"/>
              <a:t> </a:t>
            </a:r>
            <a:r>
              <a:rPr lang="sk-SK" sz="1600" smtClean="0"/>
              <a:t>Petra má 600 CD diskov. Viera má o 30 % viac CD diskov ako Petra, ale o 40 % menej ako Jozef. Koľko CD diskov má Jozef?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100" smtClean="0"/>
              <a:t>Petra.........................600 CD diskov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/>
              <a:t>Viera........................o 30 % viac, tj. 1,3 . 600 = 780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/>
              <a:t>Jozef......................100 %.................x</a:t>
            </a:r>
            <a:br>
              <a:rPr lang="sk-SK" sz="2100" smtClean="0"/>
            </a:br>
            <a:r>
              <a:rPr lang="sk-SK" sz="2100" u="sng" smtClean="0"/>
              <a:t>Viera.......................60 %.................780</a:t>
            </a:r>
            <a:r>
              <a:rPr lang="sk-SK" sz="2100" smtClean="0"/>
              <a:t/>
            </a:r>
            <a:br>
              <a:rPr lang="sk-SK" sz="2100" smtClean="0"/>
            </a:br>
            <a:r>
              <a:rPr lang="sk-SK" sz="2100" smtClean="0"/>
              <a:t>                                   780:x = 60:100</a:t>
            </a:r>
            <a:br>
              <a:rPr lang="sk-SK" sz="2100" smtClean="0"/>
            </a:br>
            <a:r>
              <a:rPr lang="sk-SK" sz="2100" smtClean="0"/>
              <a:t>                                      60x = 780.100</a:t>
            </a:r>
            <a:br>
              <a:rPr lang="sk-SK" sz="2100" smtClean="0"/>
            </a:br>
            <a:r>
              <a:rPr lang="sk-SK" sz="2100" smtClean="0"/>
              <a:t>                                     60 x = 78 000</a:t>
            </a:r>
            <a:br>
              <a:rPr lang="sk-SK" sz="2100" smtClean="0"/>
            </a:br>
            <a:r>
              <a:rPr lang="sk-SK" sz="2100" smtClean="0"/>
              <a:t>                                          x = 1 300</a:t>
            </a:r>
          </a:p>
          <a:p>
            <a:pPr eaLnBrk="1" hangingPunct="1">
              <a:lnSpc>
                <a:spcPct val="90000"/>
              </a:lnSpc>
            </a:pPr>
            <a:endParaRPr lang="sk-SK" sz="21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4000" b="1" smtClean="0"/>
              <a:t>D</a:t>
            </a:r>
            <a:endParaRPr lang="sk-SK" sz="2100" u="sng" smtClean="0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 flipV="1">
            <a:off x="3563938" y="3068638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 flipV="1">
            <a:off x="6011863" y="3068638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  <p:bldP spid="70661" grpId="0" animBg="1"/>
      <p:bldP spid="706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6.</a:t>
            </a:r>
            <a:r>
              <a:rPr lang="sk-SK" sz="2000" smtClean="0"/>
              <a:t> </a:t>
            </a:r>
            <a:r>
              <a:rPr lang="sk-SK" sz="1600" smtClean="0"/>
              <a:t>Karol mal o 235 známok viac ako Filip. Potom vymenil Karol svoju sadu 107 známok o športe za Filipovu sadu 172 známok o kozmonautike. Po výmene má Karol 2-krát viac známok ako Filip. Koľko známok majú Karol a Filip spolu?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1 095</a:t>
            </a:r>
          </a:p>
          <a:p>
            <a:pPr eaLnBrk="1" hangingPunct="1"/>
            <a:r>
              <a:rPr lang="sk-SK" smtClean="0"/>
              <a:t>B. 1</a:t>
            </a:r>
            <a:r>
              <a:rPr lang="en-US" smtClean="0"/>
              <a:t> </a:t>
            </a:r>
            <a:r>
              <a:rPr lang="sk-SK" smtClean="0"/>
              <a:t>179</a:t>
            </a:r>
          </a:p>
          <a:p>
            <a:pPr eaLnBrk="1" hangingPunct="1"/>
            <a:r>
              <a:rPr lang="sk-SK" smtClean="0"/>
              <a:t>C. 835</a:t>
            </a:r>
          </a:p>
          <a:p>
            <a:pPr eaLnBrk="1" hangingPunct="1"/>
            <a:r>
              <a:rPr lang="sk-SK" smtClean="0"/>
              <a:t>D. 625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6.</a:t>
            </a:r>
            <a:r>
              <a:rPr lang="sk-SK" sz="2000" smtClean="0"/>
              <a:t> </a:t>
            </a:r>
            <a:r>
              <a:rPr lang="sk-SK" sz="1600" smtClean="0"/>
              <a:t>Karol mal o 235 známok viac ako Filip. Potom vymenil Karol svoju sadu 107 známok o športe za Filipovu sadu 172 známok o kozmonautike. Po výmene má Karol 2-krát viac známok ako Filip. Koľko známok majú Karol a Filip spolu?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100" smtClean="0"/>
              <a:t>Pôvodne mal Filip </a:t>
            </a:r>
            <a:r>
              <a:rPr lang="sk-SK" sz="2100" i="1" smtClean="0"/>
              <a:t>x</a:t>
            </a:r>
            <a:r>
              <a:rPr lang="sk-SK" sz="2100" smtClean="0"/>
              <a:t> a Karol </a:t>
            </a:r>
            <a:r>
              <a:rPr lang="sk-SK" sz="2100" i="1" smtClean="0"/>
              <a:t>x + 235</a:t>
            </a:r>
            <a:r>
              <a:rPr lang="sk-SK" sz="2100" smtClean="0"/>
              <a:t> známok, tj. spolu mali</a:t>
            </a:r>
            <a:br>
              <a:rPr lang="sk-SK" sz="2100" smtClean="0"/>
            </a:br>
            <a:r>
              <a:rPr lang="sk-SK" sz="2100" i="1" smtClean="0"/>
              <a:t>2x + 235</a:t>
            </a:r>
            <a:r>
              <a:rPr lang="sk-SK" sz="2100" smtClean="0"/>
              <a:t> známok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/>
              <a:t>Po výmene: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/>
              <a:t>Karol.................</a:t>
            </a:r>
            <a:r>
              <a:rPr lang="sk-SK" sz="2100" i="1" smtClean="0"/>
              <a:t>x + 235 – 107 + 172 = x + 300</a:t>
            </a:r>
            <a:br>
              <a:rPr lang="sk-SK" sz="2100" i="1" smtClean="0"/>
            </a:br>
            <a:r>
              <a:rPr lang="sk-SK" sz="2100" smtClean="0"/>
              <a:t>Filip</a:t>
            </a:r>
            <a:r>
              <a:rPr lang="sk-SK" sz="2100" i="1" smtClean="0"/>
              <a:t>...................x +107 – 172 = x – 65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/>
              <a:t>Karol mal 2-krát viac známok ako Filip, tj.</a:t>
            </a:r>
            <a:br>
              <a:rPr lang="sk-SK" sz="2100" smtClean="0"/>
            </a:br>
            <a:r>
              <a:rPr lang="sk-SK" sz="2100" smtClean="0"/>
              <a:t>x + 300 = 2(x – 65)</a:t>
            </a:r>
            <a:br>
              <a:rPr lang="sk-SK" sz="2100" smtClean="0"/>
            </a:br>
            <a:r>
              <a:rPr lang="sk-SK" sz="2100" smtClean="0"/>
              <a:t>x + 300 = 2x – 130 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/>
              <a:t>          x = 430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/>
              <a:t>Počet všetkých známok: 2.430 + 235 = 1 095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4000" b="1" smtClean="0"/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7.</a:t>
            </a:r>
            <a:r>
              <a:rPr lang="sk-SK" sz="2000" smtClean="0"/>
              <a:t> </a:t>
            </a:r>
            <a:r>
              <a:rPr lang="sk-SK" sz="1600" smtClean="0"/>
              <a:t>Priamky </a:t>
            </a:r>
            <a:r>
              <a:rPr lang="sk-SK" sz="1600" b="0" i="1" smtClean="0"/>
              <a:t>p</a:t>
            </a:r>
            <a:r>
              <a:rPr lang="sk-SK" sz="1600" smtClean="0"/>
              <a:t> a </a:t>
            </a:r>
            <a:r>
              <a:rPr lang="sk-SK" sz="1600" b="0" i="1" smtClean="0"/>
              <a:t>q</a:t>
            </a:r>
            <a:r>
              <a:rPr lang="sk-SK" sz="1600" smtClean="0"/>
              <a:t> na náčrtku sú rovnobežné, priamky </a:t>
            </a:r>
            <a:r>
              <a:rPr lang="sk-SK" sz="1600" b="0" i="1" smtClean="0"/>
              <a:t>p</a:t>
            </a:r>
            <a:r>
              <a:rPr lang="sk-SK" sz="1600" smtClean="0"/>
              <a:t> a </a:t>
            </a:r>
            <a:r>
              <a:rPr lang="sk-SK" sz="1600" b="0" i="1" smtClean="0"/>
              <a:t>s</a:t>
            </a:r>
            <a:r>
              <a:rPr lang="sk-SK" sz="1600" smtClean="0"/>
              <a:t> zvierajú uhol 30</a:t>
            </a:r>
            <a:r>
              <a:rPr lang="sk-SK" sz="1600" baseline="30000" smtClean="0"/>
              <a:t>O</a:t>
            </a:r>
            <a:r>
              <a:rPr lang="sk-SK" sz="1600" smtClean="0"/>
              <a:t>, priamky </a:t>
            </a:r>
            <a:r>
              <a:rPr lang="sk-SK" sz="1600" b="0" i="1" smtClean="0"/>
              <a:t>r</a:t>
            </a:r>
            <a:r>
              <a:rPr lang="sk-SK" sz="1600" smtClean="0"/>
              <a:t> a </a:t>
            </a:r>
            <a:r>
              <a:rPr lang="sk-SK" sz="1600" b="0" i="1" smtClean="0"/>
              <a:t>s</a:t>
            </a:r>
            <a:r>
              <a:rPr lang="sk-SK" sz="1600" smtClean="0"/>
              <a:t> uhol 70</a:t>
            </a:r>
            <a:r>
              <a:rPr lang="sk-SK" sz="1600" baseline="30000" smtClean="0"/>
              <a:t>O</a:t>
            </a:r>
            <a:r>
              <a:rPr lang="sk-SK" sz="1600" smtClean="0"/>
              <a:t>. Aký je rozdiel veľkostí uhlov </a:t>
            </a:r>
            <a:r>
              <a:rPr lang="sk-SK" sz="1600" b="0" i="1" smtClean="0">
                <a:sym typeface="Symbol" pitchFamily="18" charset="2"/>
              </a:rPr>
              <a:t></a:t>
            </a:r>
            <a:r>
              <a:rPr lang="sk-SK" sz="1600" smtClean="0">
                <a:sym typeface="Symbol" pitchFamily="18" charset="2"/>
              </a:rPr>
              <a:t> a </a:t>
            </a:r>
            <a:r>
              <a:rPr lang="sk-SK" sz="1600" b="0" i="1" smtClean="0">
                <a:sym typeface="Symbol" pitchFamily="18" charset="2"/>
              </a:rPr>
              <a:t></a:t>
            </a:r>
            <a:r>
              <a:rPr lang="sk-SK" sz="1600" smtClean="0">
                <a:sym typeface="Symbol" pitchFamily="18" charset="2"/>
              </a:rPr>
              <a:t>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10</a:t>
            </a:r>
            <a:r>
              <a:rPr lang="sk-SK" baseline="30000" smtClean="0"/>
              <a:t>O</a:t>
            </a:r>
            <a:endParaRPr lang="sk-SK" smtClean="0"/>
          </a:p>
          <a:p>
            <a:pPr eaLnBrk="1" hangingPunct="1"/>
            <a:r>
              <a:rPr lang="sk-SK" smtClean="0"/>
              <a:t>B. 20</a:t>
            </a:r>
            <a:r>
              <a:rPr lang="sk-SK" baseline="30000" smtClean="0"/>
              <a:t>O</a:t>
            </a:r>
            <a:endParaRPr lang="sk-SK" smtClean="0"/>
          </a:p>
          <a:p>
            <a:pPr eaLnBrk="1" hangingPunct="1"/>
            <a:r>
              <a:rPr lang="sk-SK" smtClean="0"/>
              <a:t>C. 30</a:t>
            </a:r>
            <a:r>
              <a:rPr lang="sk-SK" baseline="30000" smtClean="0"/>
              <a:t>O</a:t>
            </a:r>
            <a:endParaRPr lang="sk-SK" smtClean="0"/>
          </a:p>
          <a:p>
            <a:pPr eaLnBrk="1" hangingPunct="1"/>
            <a:r>
              <a:rPr lang="sk-SK" smtClean="0"/>
              <a:t>D. 40</a:t>
            </a:r>
            <a:r>
              <a:rPr lang="sk-SK" baseline="30000" smtClean="0"/>
              <a:t>O</a:t>
            </a:r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989138"/>
            <a:ext cx="5405438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32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7. Priamky </a:t>
            </a:r>
            <a:r>
              <a:rPr lang="sk-SK" sz="1600" b="0" i="1" smtClean="0"/>
              <a:t>p</a:t>
            </a:r>
            <a:r>
              <a:rPr lang="sk-SK" sz="1600" smtClean="0"/>
              <a:t> a </a:t>
            </a:r>
            <a:r>
              <a:rPr lang="sk-SK" sz="1600" b="0" i="1" smtClean="0"/>
              <a:t>q</a:t>
            </a:r>
            <a:r>
              <a:rPr lang="sk-SK" sz="1600" smtClean="0"/>
              <a:t> na náčrtku sú rovnobežné, priamky </a:t>
            </a:r>
            <a:r>
              <a:rPr lang="sk-SK" sz="1600" b="0" i="1" smtClean="0"/>
              <a:t>p</a:t>
            </a:r>
            <a:r>
              <a:rPr lang="sk-SK" sz="1600" smtClean="0"/>
              <a:t> a </a:t>
            </a:r>
            <a:r>
              <a:rPr lang="sk-SK" sz="1600" b="0" i="1" smtClean="0"/>
              <a:t>s</a:t>
            </a:r>
            <a:r>
              <a:rPr lang="sk-SK" sz="1600" smtClean="0"/>
              <a:t> zvierajú uhol 30</a:t>
            </a:r>
            <a:r>
              <a:rPr lang="sk-SK" sz="1600" baseline="30000" smtClean="0"/>
              <a:t>O</a:t>
            </a:r>
            <a:r>
              <a:rPr lang="sk-SK" sz="1600" smtClean="0"/>
              <a:t>, priamky </a:t>
            </a:r>
            <a:r>
              <a:rPr lang="sk-SK" sz="1600" b="0" i="1" smtClean="0"/>
              <a:t>r</a:t>
            </a:r>
            <a:r>
              <a:rPr lang="sk-SK" sz="1600" smtClean="0"/>
              <a:t> a </a:t>
            </a:r>
            <a:r>
              <a:rPr lang="sk-SK" sz="1600" b="0" i="1" smtClean="0"/>
              <a:t>s</a:t>
            </a:r>
            <a:r>
              <a:rPr lang="sk-SK" sz="1600" smtClean="0"/>
              <a:t> uhol 70</a:t>
            </a:r>
            <a:r>
              <a:rPr lang="sk-SK" sz="1600" baseline="30000" smtClean="0"/>
              <a:t>O</a:t>
            </a:r>
            <a:r>
              <a:rPr lang="sk-SK" sz="1600" smtClean="0"/>
              <a:t>. Aký je rozdiel veľkostí uhlov </a:t>
            </a:r>
            <a:r>
              <a:rPr lang="sk-SK" sz="1600" b="0" i="1" smtClean="0">
                <a:sym typeface="Symbol" pitchFamily="18" charset="2"/>
              </a:rPr>
              <a:t></a:t>
            </a:r>
            <a:r>
              <a:rPr lang="sk-SK" sz="1600" smtClean="0">
                <a:sym typeface="Symbol" pitchFamily="18" charset="2"/>
              </a:rPr>
              <a:t> a </a:t>
            </a:r>
            <a:r>
              <a:rPr lang="sk-SK" sz="1600" b="0" i="1" smtClean="0">
                <a:sym typeface="Symbol" pitchFamily="18" charset="2"/>
              </a:rPr>
              <a:t></a:t>
            </a:r>
            <a:r>
              <a:rPr lang="sk-SK" sz="1600" smtClean="0">
                <a:sym typeface="Symbol" pitchFamily="18" charset="2"/>
              </a:rPr>
              <a:t>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5481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sk-SK" sz="2100" smtClean="0"/>
              <a:t>Uhol </a:t>
            </a:r>
            <a:r>
              <a:rPr lang="sk-SK" sz="2100" smtClean="0">
                <a:sym typeface="Symbol" pitchFamily="18" charset="2"/>
              </a:rPr>
              <a:t> je vrcholový </a:t>
            </a:r>
            <a:br>
              <a:rPr lang="sk-SK" sz="2100" smtClean="0">
                <a:sym typeface="Symbol" pitchFamily="18" charset="2"/>
              </a:rPr>
            </a:br>
            <a:r>
              <a:rPr lang="sk-SK" sz="2100" smtClean="0">
                <a:sym typeface="Symbol" pitchFamily="18" charset="2"/>
              </a:rPr>
              <a:t>uhol k uhlu s veľkosťou 30</a:t>
            </a:r>
            <a:r>
              <a:rPr lang="sk-SK" sz="2100" baseline="30000" smtClean="0">
                <a:sym typeface="Symbol" pitchFamily="18" charset="2"/>
              </a:rPr>
              <a:t>O</a:t>
            </a:r>
            <a:r>
              <a:rPr lang="sk-SK" sz="2100" smtClean="0">
                <a:sym typeface="Symbol" pitchFamily="18" charset="2"/>
              </a:rPr>
              <a:t>,</a:t>
            </a:r>
            <a:br>
              <a:rPr lang="sk-SK" sz="2100" smtClean="0">
                <a:sym typeface="Symbol" pitchFamily="18" charset="2"/>
              </a:rPr>
            </a:br>
            <a:r>
              <a:rPr lang="sk-SK" sz="2100" smtClean="0">
                <a:sym typeface="Symbol" pitchFamily="18" charset="2"/>
              </a:rPr>
              <a:t>preto  = 30</a:t>
            </a:r>
            <a:r>
              <a:rPr lang="sk-SK" sz="2100" baseline="30000" smtClean="0">
                <a:sym typeface="Symbol" pitchFamily="18" charset="2"/>
              </a:rPr>
              <a:t>O</a:t>
            </a:r>
            <a:r>
              <a:rPr lang="en-US" sz="2100" smtClean="0">
                <a:sym typeface="Symbol" pitchFamily="18" charset="2"/>
              </a:rPr>
              <a:t>; </a:t>
            </a:r>
            <a:r>
              <a:rPr lang="sk-SK" sz="2100" smtClean="0">
                <a:sym typeface="Symbol" pitchFamily="18" charset="2"/>
              </a:rPr>
              <a:t>uhol  je tretí</a:t>
            </a:r>
            <a:br>
              <a:rPr lang="sk-SK" sz="2100" smtClean="0">
                <a:sym typeface="Symbol" pitchFamily="18" charset="2"/>
              </a:rPr>
            </a:br>
            <a:r>
              <a:rPr lang="sk-SK" sz="2100" smtClean="0">
                <a:sym typeface="Symbol" pitchFamily="18" charset="2"/>
              </a:rPr>
              <a:t>vnútorný uhol trojuholníka,</a:t>
            </a:r>
            <a:br>
              <a:rPr lang="sk-SK" sz="2100" smtClean="0">
                <a:sym typeface="Symbol" pitchFamily="18" charset="2"/>
              </a:rPr>
            </a:br>
            <a:r>
              <a:rPr lang="sk-SK" sz="2100" smtClean="0">
                <a:sym typeface="Symbol" pitchFamily="18" charset="2"/>
              </a:rPr>
              <a:t>preto</a:t>
            </a:r>
            <a:br>
              <a:rPr lang="sk-SK" sz="2100" smtClean="0">
                <a:sym typeface="Symbol" pitchFamily="18" charset="2"/>
              </a:rPr>
            </a:br>
            <a:r>
              <a:rPr lang="sk-SK" sz="2100" smtClean="0">
                <a:sym typeface="Symbol" pitchFamily="18" charset="2"/>
              </a:rPr>
              <a:t> = 180</a:t>
            </a:r>
            <a:r>
              <a:rPr lang="sk-SK" sz="2100" baseline="30000" smtClean="0">
                <a:sym typeface="Symbol" pitchFamily="18" charset="2"/>
              </a:rPr>
              <a:t>O </a:t>
            </a:r>
            <a:r>
              <a:rPr lang="sk-SK" sz="2100" smtClean="0">
                <a:sym typeface="Symbol" pitchFamily="18" charset="2"/>
              </a:rPr>
              <a:t>– 70</a:t>
            </a:r>
            <a:r>
              <a:rPr lang="sk-SK" sz="2100" baseline="30000" smtClean="0">
                <a:sym typeface="Symbol" pitchFamily="18" charset="2"/>
              </a:rPr>
              <a:t>O </a:t>
            </a:r>
            <a:r>
              <a:rPr lang="sk-SK" sz="2100" smtClean="0">
                <a:sym typeface="Symbol" pitchFamily="18" charset="2"/>
              </a:rPr>
              <a:t>– 30</a:t>
            </a:r>
            <a:r>
              <a:rPr lang="sk-SK" sz="2100" baseline="30000" smtClean="0">
                <a:sym typeface="Symbol" pitchFamily="18" charset="2"/>
              </a:rPr>
              <a:t>O</a:t>
            </a:r>
            <a:r>
              <a:rPr lang="sk-SK" sz="2100" smtClean="0">
                <a:sym typeface="Symbol" pitchFamily="18" charset="2"/>
              </a:rPr>
              <a:t>=80</a:t>
            </a:r>
            <a:r>
              <a:rPr lang="sk-SK" sz="2100" baseline="30000" smtClean="0">
                <a:sym typeface="Symbol" pitchFamily="18" charset="2"/>
              </a:rPr>
              <a:t>O</a:t>
            </a:r>
            <a:r>
              <a:rPr lang="sk-SK" sz="210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>
                <a:sym typeface="Symbol" pitchFamily="18" charset="2"/>
              </a:rPr>
              <a:t>Uhol  je susedný k uhlu  = 80</a:t>
            </a:r>
            <a:r>
              <a:rPr lang="sk-SK" sz="2100" baseline="30000" smtClean="0">
                <a:sym typeface="Symbol" pitchFamily="18" charset="2"/>
              </a:rPr>
              <a:t>O</a:t>
            </a:r>
            <a:r>
              <a:rPr lang="sk-SK" sz="2100" smtClean="0">
                <a:sym typeface="Symbol" pitchFamily="18" charset="2"/>
              </a:rPr>
              <a:t>, preto  = 100</a:t>
            </a:r>
            <a:r>
              <a:rPr lang="sk-SK" sz="2100" baseline="30000" smtClean="0">
                <a:sym typeface="Symbol" pitchFamily="18" charset="2"/>
              </a:rPr>
              <a:t>O</a:t>
            </a:r>
            <a:r>
              <a:rPr lang="sk-SK" sz="210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>
                <a:sym typeface="Symbol" pitchFamily="18" charset="2"/>
              </a:rPr>
              <a:t>Uhol  je súhlasný k uhlu , preto  = 100</a:t>
            </a:r>
            <a:r>
              <a:rPr lang="sk-SK" sz="2100" baseline="30000" smtClean="0">
                <a:sym typeface="Symbol" pitchFamily="18" charset="2"/>
              </a:rPr>
              <a:t>O</a:t>
            </a:r>
            <a:r>
              <a:rPr lang="sk-SK" sz="210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>
                <a:sym typeface="Symbol" pitchFamily="18" charset="2"/>
              </a:rPr>
              <a:t>Uhol  je susedný k uhlu 70</a:t>
            </a:r>
            <a:r>
              <a:rPr lang="sk-SK" sz="2100" baseline="30000" smtClean="0">
                <a:sym typeface="Symbol" pitchFamily="18" charset="2"/>
              </a:rPr>
              <a:t>O</a:t>
            </a:r>
            <a:r>
              <a:rPr lang="sk-SK" sz="2100" smtClean="0">
                <a:sym typeface="Symbol" pitchFamily="18" charset="2"/>
              </a:rPr>
              <a:t>, preto  = 180</a:t>
            </a:r>
            <a:r>
              <a:rPr lang="sk-SK" sz="2100" baseline="30000" smtClean="0">
                <a:sym typeface="Symbol" pitchFamily="18" charset="2"/>
              </a:rPr>
              <a:t>O </a:t>
            </a:r>
            <a:r>
              <a:rPr lang="sk-SK" sz="2100" smtClean="0">
                <a:sym typeface="Symbol" pitchFamily="18" charset="2"/>
              </a:rPr>
              <a:t>– 70</a:t>
            </a:r>
            <a:r>
              <a:rPr lang="sk-SK" sz="2100" baseline="30000" smtClean="0">
                <a:sym typeface="Symbol" pitchFamily="18" charset="2"/>
              </a:rPr>
              <a:t>O</a:t>
            </a:r>
            <a:r>
              <a:rPr lang="sk-SK" sz="2100" smtClean="0">
                <a:sym typeface="Symbol" pitchFamily="18" charset="2"/>
              </a:rPr>
              <a:t>=110</a:t>
            </a:r>
            <a:r>
              <a:rPr lang="sk-SK" sz="2100" baseline="30000" smtClean="0">
                <a:sym typeface="Symbol" pitchFamily="18" charset="2"/>
              </a:rPr>
              <a:t>O</a:t>
            </a:r>
            <a:r>
              <a:rPr lang="sk-SK" sz="210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>
                <a:sym typeface="Symbol" pitchFamily="18" charset="2"/>
              </a:rPr>
              <a:t> –  = 110</a:t>
            </a:r>
            <a:r>
              <a:rPr lang="sk-SK" sz="2100" baseline="30000" smtClean="0">
                <a:sym typeface="Symbol" pitchFamily="18" charset="2"/>
              </a:rPr>
              <a:t>O </a:t>
            </a:r>
            <a:r>
              <a:rPr lang="sk-SK" sz="2100" smtClean="0">
                <a:sym typeface="Symbol" pitchFamily="18" charset="2"/>
              </a:rPr>
              <a:t>– 100</a:t>
            </a:r>
            <a:r>
              <a:rPr lang="sk-SK" sz="2100" baseline="30000" smtClean="0">
                <a:sym typeface="Symbol" pitchFamily="18" charset="2"/>
              </a:rPr>
              <a:t>O </a:t>
            </a:r>
            <a:r>
              <a:rPr lang="sk-SK" sz="2100" smtClean="0">
                <a:sym typeface="Symbol" pitchFamily="18" charset="2"/>
              </a:rPr>
              <a:t>=10</a:t>
            </a:r>
            <a:r>
              <a:rPr lang="sk-SK" sz="2100" baseline="30000" smtClean="0">
                <a:sym typeface="Symbol" pitchFamily="18" charset="2"/>
              </a:rPr>
              <a:t>O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4800" b="1" smtClean="0"/>
              <a:t>A</a:t>
            </a:r>
            <a:endParaRPr lang="sk-SK" sz="1900" baseline="30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sk-SK" sz="1900" baseline="30000" smtClean="0">
              <a:sym typeface="Symbol" pitchFamily="18" charset="2"/>
            </a:endParaRP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060575"/>
            <a:ext cx="469106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1042988" y="836613"/>
            <a:ext cx="7772400" cy="3000375"/>
          </a:xfrm>
        </p:spPr>
        <p:txBody>
          <a:bodyPr/>
          <a:lstStyle/>
          <a:p>
            <a:pPr eaLnBrk="1" hangingPunct="1"/>
            <a:r>
              <a:rPr lang="sk-SK" sz="1800" smtClean="0"/>
              <a:t>8.</a:t>
            </a:r>
            <a:r>
              <a:rPr lang="sk-SK" sz="2400" smtClean="0"/>
              <a:t> </a:t>
            </a:r>
            <a:r>
              <a:rPr lang="sk-SK" sz="1600" smtClean="0"/>
              <a:t>Viera správne narysovala trojuholník </a:t>
            </a:r>
            <a:r>
              <a:rPr lang="sk-SK" sz="1600" b="0" i="1" smtClean="0"/>
              <a:t>ABC</a:t>
            </a:r>
            <a:r>
              <a:rPr lang="sk-SK" sz="1600" smtClean="0"/>
              <a:t> podľa nasledujúceho postupu:</a:t>
            </a:r>
            <a:br>
              <a:rPr lang="sk-SK" sz="1600" smtClean="0"/>
            </a:br>
            <a:r>
              <a:rPr lang="sk-SK" sz="700" smtClean="0"/>
              <a:t/>
            </a:r>
            <a:br>
              <a:rPr lang="sk-SK" sz="700" smtClean="0"/>
            </a:br>
            <a:r>
              <a:rPr lang="en-US" sz="700" smtClean="0"/>
              <a:t/>
            </a:r>
            <a:br>
              <a:rPr lang="en-US" sz="700" smtClean="0"/>
            </a:br>
            <a:r>
              <a:rPr lang="en-US" sz="700" smtClean="0"/>
              <a:t/>
            </a:r>
            <a:br>
              <a:rPr lang="en-US" sz="700" smtClean="0"/>
            </a:br>
            <a:r>
              <a:rPr lang="sk-SK" sz="700" smtClean="0"/>
              <a:t/>
            </a:r>
            <a:br>
              <a:rPr lang="sk-SK" sz="700" smtClean="0"/>
            </a:br>
            <a:r>
              <a:rPr lang="sk-SK" sz="1600" smtClean="0"/>
              <a:t>1. úsečka </a:t>
            </a:r>
            <a:r>
              <a:rPr lang="sk-SK" sz="1600" b="0" i="1" smtClean="0"/>
              <a:t>AB</a:t>
            </a:r>
            <a:r>
              <a:rPr lang="sk-SK" sz="1600" smtClean="0"/>
              <a:t>, </a:t>
            </a:r>
            <a:r>
              <a:rPr lang="sk-SK" sz="1600" smtClean="0">
                <a:sym typeface="Symbol" pitchFamily="18" charset="2"/>
              </a:rPr>
              <a:t></a:t>
            </a:r>
            <a:r>
              <a:rPr lang="sk-SK" sz="1600" b="0" i="1" smtClean="0">
                <a:sym typeface="Symbol" pitchFamily="18" charset="2"/>
              </a:rPr>
              <a:t>AB</a:t>
            </a:r>
            <a:r>
              <a:rPr lang="sk-SK" sz="1600" smtClean="0">
                <a:sym typeface="Symbol" pitchFamily="18" charset="2"/>
              </a:rPr>
              <a:t>=10 cm</a:t>
            </a:r>
            <a:br>
              <a:rPr lang="sk-SK" sz="1600" smtClean="0">
                <a:sym typeface="Symbol" pitchFamily="18" charset="2"/>
              </a:rPr>
            </a:br>
            <a:r>
              <a:rPr lang="sk-SK" sz="1600" smtClean="0">
                <a:sym typeface="Symbol" pitchFamily="18" charset="2"/>
              </a:rPr>
              <a:t>2. bod </a:t>
            </a:r>
            <a:r>
              <a:rPr lang="sk-SK" sz="1600" b="0" i="1" smtClean="0">
                <a:sym typeface="Symbol" pitchFamily="18" charset="2"/>
              </a:rPr>
              <a:t>D</a:t>
            </a:r>
            <a:r>
              <a:rPr lang="sk-SK" sz="1600" smtClean="0">
                <a:sym typeface="Symbol" pitchFamily="18" charset="2"/>
              </a:rPr>
              <a:t>, </a:t>
            </a:r>
            <a:r>
              <a:rPr lang="sk-SK" sz="1600" b="0" i="1" smtClean="0">
                <a:sym typeface="Symbol" pitchFamily="18" charset="2"/>
              </a:rPr>
              <a:t>D</a:t>
            </a:r>
            <a:r>
              <a:rPr lang="sk-SK" sz="1600" smtClean="0">
                <a:sym typeface="Symbol" pitchFamily="18" charset="2"/>
              </a:rPr>
              <a:t> leží na úsečke </a:t>
            </a:r>
            <a:r>
              <a:rPr lang="sk-SK" sz="1600" b="0" i="1" smtClean="0">
                <a:sym typeface="Symbol" pitchFamily="18" charset="2"/>
              </a:rPr>
              <a:t>AB</a:t>
            </a:r>
            <a:r>
              <a:rPr lang="sk-SK" sz="1600" smtClean="0">
                <a:sym typeface="Symbol" pitchFamily="18" charset="2"/>
              </a:rPr>
              <a:t>, </a:t>
            </a:r>
            <a:r>
              <a:rPr lang="sk-SK" sz="1600" b="0" i="1" smtClean="0">
                <a:sym typeface="Symbol" pitchFamily="18" charset="2"/>
              </a:rPr>
              <a:t>BD</a:t>
            </a:r>
            <a:r>
              <a:rPr lang="sk-SK" sz="1600" smtClean="0">
                <a:sym typeface="Symbol" pitchFamily="18" charset="2"/>
              </a:rPr>
              <a:t>=5 cm</a:t>
            </a:r>
            <a:br>
              <a:rPr lang="sk-SK" sz="1600" smtClean="0">
                <a:sym typeface="Symbol" pitchFamily="18" charset="2"/>
              </a:rPr>
            </a:br>
            <a:r>
              <a:rPr lang="sk-SK" sz="1600" smtClean="0">
                <a:sym typeface="Symbol" pitchFamily="18" charset="2"/>
              </a:rPr>
              <a:t>3. </a:t>
            </a:r>
            <a:r>
              <a:rPr lang="en-US" sz="1600" smtClean="0">
                <a:sym typeface="Symbol" pitchFamily="18" charset="2"/>
              </a:rPr>
              <a:t>k</a:t>
            </a:r>
            <a:r>
              <a:rPr lang="sk-SK" sz="1600" smtClean="0">
                <a:sym typeface="Symbol" pitchFamily="18" charset="2"/>
              </a:rPr>
              <a:t>ružnicu </a:t>
            </a:r>
            <a:r>
              <a:rPr lang="sk-SK" sz="1600" b="0" i="1" smtClean="0">
                <a:sym typeface="Symbol" pitchFamily="18" charset="2"/>
              </a:rPr>
              <a:t>k</a:t>
            </a:r>
            <a:r>
              <a:rPr lang="sk-SK" sz="1600" smtClean="0">
                <a:sym typeface="Symbol" pitchFamily="18" charset="2"/>
              </a:rPr>
              <a:t>, </a:t>
            </a:r>
            <a:r>
              <a:rPr lang="sk-SK" sz="1600" b="0" i="1" smtClean="0">
                <a:sym typeface="Symbol" pitchFamily="18" charset="2"/>
              </a:rPr>
              <a:t>k</a:t>
            </a:r>
            <a:r>
              <a:rPr lang="sk-SK" sz="1600" smtClean="0">
                <a:sym typeface="Symbol" pitchFamily="18" charset="2"/>
              </a:rPr>
              <a:t>(</a:t>
            </a:r>
            <a:r>
              <a:rPr lang="sk-SK" sz="1600" b="0" i="1" smtClean="0">
                <a:sym typeface="Symbol" pitchFamily="18" charset="2"/>
              </a:rPr>
              <a:t>B</a:t>
            </a:r>
            <a:r>
              <a:rPr lang="sk-SK" sz="1600" smtClean="0">
                <a:sym typeface="Symbol" pitchFamily="18" charset="2"/>
              </a:rPr>
              <a:t>, 6 cm)</a:t>
            </a:r>
            <a:br>
              <a:rPr lang="sk-SK" sz="1600" smtClean="0">
                <a:sym typeface="Symbol" pitchFamily="18" charset="2"/>
              </a:rPr>
            </a:br>
            <a:r>
              <a:rPr lang="sk-SK" sz="1600" smtClean="0">
                <a:sym typeface="Symbol" pitchFamily="18" charset="2"/>
              </a:rPr>
              <a:t>4. kružnicu </a:t>
            </a:r>
            <a:r>
              <a:rPr lang="sk-SK" sz="1600" b="0" i="1" smtClean="0">
                <a:sym typeface="Symbol" pitchFamily="18" charset="2"/>
              </a:rPr>
              <a:t>m</a:t>
            </a:r>
            <a:r>
              <a:rPr lang="sk-SK" sz="1600" smtClean="0">
                <a:sym typeface="Symbol" pitchFamily="18" charset="2"/>
              </a:rPr>
              <a:t>, </a:t>
            </a:r>
            <a:r>
              <a:rPr lang="sk-SK" sz="1600" b="0" i="1" smtClean="0">
                <a:sym typeface="Symbol" pitchFamily="18" charset="2"/>
              </a:rPr>
              <a:t>m</a:t>
            </a:r>
            <a:r>
              <a:rPr lang="sk-SK" sz="1600" smtClean="0">
                <a:sym typeface="Symbol" pitchFamily="18" charset="2"/>
              </a:rPr>
              <a:t>(</a:t>
            </a:r>
            <a:r>
              <a:rPr lang="sk-SK" sz="1600" b="0" i="1" smtClean="0">
                <a:sym typeface="Symbol" pitchFamily="18" charset="2"/>
              </a:rPr>
              <a:t>D</a:t>
            </a:r>
            <a:r>
              <a:rPr lang="sk-SK" sz="1600" smtClean="0">
                <a:sym typeface="Symbol" pitchFamily="18" charset="2"/>
              </a:rPr>
              <a:t>, 5 cm)</a:t>
            </a:r>
            <a:br>
              <a:rPr lang="sk-SK" sz="1600" smtClean="0">
                <a:sym typeface="Symbol" pitchFamily="18" charset="2"/>
              </a:rPr>
            </a:br>
            <a:r>
              <a:rPr lang="sk-SK" sz="1600" smtClean="0">
                <a:sym typeface="Symbol" pitchFamily="18" charset="2"/>
              </a:rPr>
              <a:t>5. bod </a:t>
            </a:r>
            <a:r>
              <a:rPr lang="sk-SK" sz="1600" b="0" i="1" smtClean="0">
                <a:sym typeface="Symbol" pitchFamily="18" charset="2"/>
              </a:rPr>
              <a:t>C</a:t>
            </a:r>
            <a:r>
              <a:rPr lang="sk-SK" sz="1600" smtClean="0">
                <a:sym typeface="Symbol" pitchFamily="18" charset="2"/>
              </a:rPr>
              <a:t>, </a:t>
            </a:r>
            <a:r>
              <a:rPr lang="sk-SK" sz="1600" b="0" i="1" smtClean="0">
                <a:sym typeface="Symbol" pitchFamily="18" charset="2"/>
              </a:rPr>
              <a:t>C</a:t>
            </a:r>
            <a:r>
              <a:rPr lang="sk-SK" sz="1600" smtClean="0">
                <a:sym typeface="Symbol" pitchFamily="18" charset="2"/>
              </a:rPr>
              <a:t> leží na oboch  kružniciach </a:t>
            </a:r>
            <a:r>
              <a:rPr lang="sk-SK" sz="1600" b="0" i="1" smtClean="0">
                <a:sym typeface="Symbol" pitchFamily="18" charset="2"/>
              </a:rPr>
              <a:t>k</a:t>
            </a:r>
            <a:r>
              <a:rPr lang="sk-SK" sz="1600" smtClean="0">
                <a:sym typeface="Symbol" pitchFamily="18" charset="2"/>
              </a:rPr>
              <a:t>, </a:t>
            </a:r>
            <a:r>
              <a:rPr lang="sk-SK" sz="1600" b="0" i="1" smtClean="0">
                <a:sym typeface="Symbol" pitchFamily="18" charset="2"/>
              </a:rPr>
              <a:t>m</a:t>
            </a:r>
            <a:r>
              <a:rPr lang="sk-SK" sz="1600" smtClean="0">
                <a:sym typeface="Symbol" pitchFamily="18" charset="2"/>
              </a:rPr>
              <a:t/>
            </a:r>
            <a:br>
              <a:rPr lang="sk-SK" sz="1600" smtClean="0">
                <a:sym typeface="Symbol" pitchFamily="18" charset="2"/>
              </a:rPr>
            </a:br>
            <a:r>
              <a:rPr lang="sk-SK" sz="1600" smtClean="0">
                <a:sym typeface="Symbol" pitchFamily="18" charset="2"/>
              </a:rPr>
              <a:t> Urči dĺžku strany </a:t>
            </a:r>
            <a:r>
              <a:rPr lang="sk-SK" sz="1600" b="0" i="1" smtClean="0">
                <a:sym typeface="Symbol" pitchFamily="18" charset="2"/>
              </a:rPr>
              <a:t>AC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3789363"/>
            <a:ext cx="7772400" cy="2522537"/>
          </a:xfrm>
        </p:spPr>
        <p:txBody>
          <a:bodyPr/>
          <a:lstStyle/>
          <a:p>
            <a:pPr eaLnBrk="1" hangingPunct="1"/>
            <a:r>
              <a:rPr lang="sk-SK" smtClean="0"/>
              <a:t>A. 5 cm</a:t>
            </a:r>
          </a:p>
          <a:p>
            <a:pPr eaLnBrk="1" hangingPunct="1"/>
            <a:r>
              <a:rPr lang="sk-SK" smtClean="0"/>
              <a:t>B. 6 cm</a:t>
            </a:r>
          </a:p>
          <a:p>
            <a:pPr eaLnBrk="1" hangingPunct="1"/>
            <a:r>
              <a:rPr lang="sk-SK" smtClean="0"/>
              <a:t>C. 8 cm</a:t>
            </a:r>
          </a:p>
          <a:p>
            <a:pPr eaLnBrk="1" hangingPunct="1"/>
            <a:r>
              <a:rPr lang="sk-SK" smtClean="0"/>
              <a:t>D. 10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772400" cy="1511300"/>
          </a:xfrm>
        </p:spPr>
        <p:txBody>
          <a:bodyPr/>
          <a:lstStyle/>
          <a:p>
            <a:pPr eaLnBrk="1" hangingPunct="1"/>
            <a:r>
              <a:rPr lang="sk-SK" sz="1600" smtClean="0"/>
              <a:t>8. Viera správne narysovala trojuholník </a:t>
            </a:r>
            <a:r>
              <a:rPr lang="sk-SK" sz="1600" b="0" i="1" smtClean="0"/>
              <a:t>ABC</a:t>
            </a:r>
            <a:r>
              <a:rPr lang="sk-SK" sz="1600" smtClean="0"/>
              <a:t> podľa nasledujúceho postupu:1. úsečka </a:t>
            </a:r>
            <a:r>
              <a:rPr lang="sk-SK" sz="1600" b="0" i="1" smtClean="0"/>
              <a:t>AB</a:t>
            </a:r>
            <a:r>
              <a:rPr lang="sk-SK" sz="1600" smtClean="0"/>
              <a:t>, </a:t>
            </a:r>
            <a:r>
              <a:rPr lang="sk-SK" sz="1600" smtClean="0">
                <a:sym typeface="Symbol" pitchFamily="18" charset="2"/>
              </a:rPr>
              <a:t></a:t>
            </a:r>
            <a:r>
              <a:rPr lang="sk-SK" sz="1600" b="0" i="1" smtClean="0">
                <a:sym typeface="Symbol" pitchFamily="18" charset="2"/>
              </a:rPr>
              <a:t>AB</a:t>
            </a:r>
            <a:r>
              <a:rPr lang="sk-SK" sz="1600" smtClean="0">
                <a:sym typeface="Symbol" pitchFamily="18" charset="2"/>
              </a:rPr>
              <a:t>=10 cm</a:t>
            </a:r>
            <a:r>
              <a:rPr lang="en-US" sz="1600" smtClean="0">
                <a:sym typeface="Symbol" pitchFamily="18" charset="2"/>
              </a:rPr>
              <a:t>; </a:t>
            </a:r>
            <a:r>
              <a:rPr lang="sk-SK" sz="1600" smtClean="0">
                <a:sym typeface="Symbol" pitchFamily="18" charset="2"/>
              </a:rPr>
              <a:t>2. bod </a:t>
            </a:r>
            <a:r>
              <a:rPr lang="sk-SK" sz="1600" b="0" i="1" smtClean="0">
                <a:sym typeface="Symbol" pitchFamily="18" charset="2"/>
              </a:rPr>
              <a:t>D</a:t>
            </a:r>
            <a:r>
              <a:rPr lang="sk-SK" sz="1600" smtClean="0">
                <a:sym typeface="Symbol" pitchFamily="18" charset="2"/>
              </a:rPr>
              <a:t>, </a:t>
            </a:r>
            <a:r>
              <a:rPr lang="sk-SK" sz="1600" b="0" i="1" smtClean="0">
                <a:sym typeface="Symbol" pitchFamily="18" charset="2"/>
              </a:rPr>
              <a:t>D</a:t>
            </a:r>
            <a:r>
              <a:rPr lang="sk-SK" sz="1600" smtClean="0">
                <a:sym typeface="Symbol" pitchFamily="18" charset="2"/>
              </a:rPr>
              <a:t> leží na úsečke </a:t>
            </a:r>
            <a:r>
              <a:rPr lang="sk-SK" sz="1600" b="0" i="1" smtClean="0">
                <a:sym typeface="Symbol" pitchFamily="18" charset="2"/>
              </a:rPr>
              <a:t>AB</a:t>
            </a:r>
            <a:r>
              <a:rPr lang="sk-SK" sz="1600" smtClean="0">
                <a:sym typeface="Symbol" pitchFamily="18" charset="2"/>
              </a:rPr>
              <a:t>, </a:t>
            </a:r>
            <a:r>
              <a:rPr lang="sk-SK" sz="1600" b="0" i="1" smtClean="0">
                <a:sym typeface="Symbol" pitchFamily="18" charset="2"/>
              </a:rPr>
              <a:t>BD</a:t>
            </a:r>
            <a:r>
              <a:rPr lang="sk-SK" sz="1600" smtClean="0">
                <a:sym typeface="Symbol" pitchFamily="18" charset="2"/>
              </a:rPr>
              <a:t>=5 cm</a:t>
            </a:r>
            <a:r>
              <a:rPr lang="en-US" sz="1600" smtClean="0">
                <a:sym typeface="Symbol" pitchFamily="18" charset="2"/>
              </a:rPr>
              <a:t>; </a:t>
            </a:r>
            <a:r>
              <a:rPr lang="sk-SK" sz="1600" smtClean="0">
                <a:sym typeface="Symbol" pitchFamily="18" charset="2"/>
              </a:rPr>
              <a:t>3. Kružnicu </a:t>
            </a:r>
            <a:r>
              <a:rPr lang="sk-SK" sz="1600" b="0" i="1" smtClean="0">
                <a:sym typeface="Symbol" pitchFamily="18" charset="2"/>
              </a:rPr>
              <a:t>k</a:t>
            </a:r>
            <a:r>
              <a:rPr lang="sk-SK" sz="1600" smtClean="0">
                <a:sym typeface="Symbol" pitchFamily="18" charset="2"/>
              </a:rPr>
              <a:t>, </a:t>
            </a:r>
            <a:r>
              <a:rPr lang="sk-SK" sz="1600" b="0" i="1" smtClean="0">
                <a:sym typeface="Symbol" pitchFamily="18" charset="2"/>
              </a:rPr>
              <a:t>k</a:t>
            </a:r>
            <a:r>
              <a:rPr lang="sk-SK" sz="1600" smtClean="0">
                <a:sym typeface="Symbol" pitchFamily="18" charset="2"/>
              </a:rPr>
              <a:t>(</a:t>
            </a:r>
            <a:r>
              <a:rPr lang="sk-SK" sz="1600" b="0" i="1" smtClean="0">
                <a:sym typeface="Symbol" pitchFamily="18" charset="2"/>
              </a:rPr>
              <a:t>B</a:t>
            </a:r>
            <a:r>
              <a:rPr lang="sk-SK" sz="1600" smtClean="0">
                <a:sym typeface="Symbol" pitchFamily="18" charset="2"/>
              </a:rPr>
              <a:t>, 6 cm)</a:t>
            </a:r>
            <a:r>
              <a:rPr lang="en-US" sz="1600" smtClean="0">
                <a:sym typeface="Symbol" pitchFamily="18" charset="2"/>
              </a:rPr>
              <a:t>; </a:t>
            </a:r>
            <a:r>
              <a:rPr lang="sk-SK" sz="1600" smtClean="0">
                <a:sym typeface="Symbol" pitchFamily="18" charset="2"/>
              </a:rPr>
              <a:t>4. kružnicu </a:t>
            </a:r>
            <a:r>
              <a:rPr lang="sk-SK" sz="1600" b="0" i="1" smtClean="0">
                <a:sym typeface="Symbol" pitchFamily="18" charset="2"/>
              </a:rPr>
              <a:t>m</a:t>
            </a:r>
            <a:r>
              <a:rPr lang="sk-SK" sz="1600" smtClean="0">
                <a:sym typeface="Symbol" pitchFamily="18" charset="2"/>
              </a:rPr>
              <a:t>, </a:t>
            </a:r>
            <a:r>
              <a:rPr lang="sk-SK" sz="1600" b="0" i="1" smtClean="0">
                <a:sym typeface="Symbol" pitchFamily="18" charset="2"/>
              </a:rPr>
              <a:t>m</a:t>
            </a:r>
            <a:r>
              <a:rPr lang="sk-SK" sz="1600" smtClean="0">
                <a:sym typeface="Symbol" pitchFamily="18" charset="2"/>
              </a:rPr>
              <a:t>(</a:t>
            </a:r>
            <a:r>
              <a:rPr lang="sk-SK" sz="1600" b="0" i="1" smtClean="0">
                <a:sym typeface="Symbol" pitchFamily="18" charset="2"/>
              </a:rPr>
              <a:t>D</a:t>
            </a:r>
            <a:r>
              <a:rPr lang="sk-SK" sz="1600" smtClean="0">
                <a:sym typeface="Symbol" pitchFamily="18" charset="2"/>
              </a:rPr>
              <a:t>, 5 cm)</a:t>
            </a:r>
            <a:r>
              <a:rPr lang="en-US" sz="1600" smtClean="0">
                <a:sym typeface="Symbol" pitchFamily="18" charset="2"/>
              </a:rPr>
              <a:t>;        </a:t>
            </a:r>
            <a:r>
              <a:rPr lang="sk-SK" sz="1600" smtClean="0">
                <a:sym typeface="Symbol" pitchFamily="18" charset="2"/>
              </a:rPr>
              <a:t>5. bod </a:t>
            </a:r>
            <a:r>
              <a:rPr lang="sk-SK" sz="1600" b="0" i="1" smtClean="0">
                <a:sym typeface="Symbol" pitchFamily="18" charset="2"/>
              </a:rPr>
              <a:t>C</a:t>
            </a:r>
            <a:r>
              <a:rPr lang="sk-SK" sz="1600" smtClean="0">
                <a:sym typeface="Symbol" pitchFamily="18" charset="2"/>
              </a:rPr>
              <a:t>, </a:t>
            </a:r>
            <a:r>
              <a:rPr lang="sk-SK" sz="1600" b="0" i="1" smtClean="0">
                <a:sym typeface="Symbol" pitchFamily="18" charset="2"/>
              </a:rPr>
              <a:t>C</a:t>
            </a:r>
            <a:r>
              <a:rPr lang="sk-SK" sz="1600" smtClean="0">
                <a:sym typeface="Symbol" pitchFamily="18" charset="2"/>
              </a:rPr>
              <a:t> leží na oboch  kružniciach </a:t>
            </a:r>
            <a:r>
              <a:rPr lang="sk-SK" sz="1600" b="0" i="1" smtClean="0">
                <a:sym typeface="Symbol" pitchFamily="18" charset="2"/>
              </a:rPr>
              <a:t>k</a:t>
            </a:r>
            <a:r>
              <a:rPr lang="sk-SK" sz="1600" smtClean="0">
                <a:sym typeface="Symbol" pitchFamily="18" charset="2"/>
              </a:rPr>
              <a:t>, </a:t>
            </a:r>
            <a:r>
              <a:rPr lang="sk-SK" sz="1600" b="0" i="1" smtClean="0">
                <a:sym typeface="Symbol" pitchFamily="18" charset="2"/>
              </a:rPr>
              <a:t>m</a:t>
            </a:r>
            <a:r>
              <a:rPr lang="en-US" sz="1600" smtClean="0">
                <a:sym typeface="Symbol" pitchFamily="18" charset="2"/>
              </a:rPr>
              <a:t>. </a:t>
            </a:r>
            <a:r>
              <a:rPr lang="sk-SK" sz="1600" smtClean="0">
                <a:sym typeface="Symbol" pitchFamily="18" charset="2"/>
              </a:rPr>
              <a:t> Urči dĺžku strany </a:t>
            </a:r>
            <a:r>
              <a:rPr lang="sk-SK" sz="1600" b="0" i="1" smtClean="0">
                <a:sym typeface="Symbol" pitchFamily="18" charset="2"/>
              </a:rPr>
              <a:t>AC</a:t>
            </a:r>
            <a:r>
              <a:rPr lang="en-US" sz="1600" smtClean="0">
                <a:sym typeface="Symbol" pitchFamily="18" charset="2"/>
              </a:rPr>
              <a:t>.</a:t>
            </a:r>
            <a:endParaRPr lang="sk-SK" sz="1600" smtClean="0">
              <a:sym typeface="Symbol" pitchFamily="18" charset="2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7724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/>
              <a:t>Dan</a:t>
            </a:r>
            <a:r>
              <a:rPr lang="sk-SK" sz="2100" smtClean="0"/>
              <a:t>ý trojuholník si načrtneme: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/>
              <a:t>Kružnica so stredom v bode D je</a:t>
            </a:r>
            <a:br>
              <a:rPr lang="sk-SK" sz="2100" smtClean="0"/>
            </a:br>
            <a:r>
              <a:rPr lang="sk-SK" sz="2100" smtClean="0"/>
              <a:t> vlastne Talesova kružnica a preto</a:t>
            </a:r>
            <a:br>
              <a:rPr lang="sk-SK" sz="2100" smtClean="0"/>
            </a:br>
            <a:r>
              <a:rPr lang="sk-SK" sz="2100" smtClean="0"/>
              <a:t> </a:t>
            </a:r>
            <a:r>
              <a:rPr lang="sk-SK" sz="2100" smtClean="0">
                <a:sym typeface="Wingdings 3" pitchFamily="18" charset="2"/>
              </a:rPr>
              <a:t>ABC je pravouhlý s pravým</a:t>
            </a:r>
            <a:br>
              <a:rPr lang="sk-SK" sz="2100" smtClean="0">
                <a:sym typeface="Wingdings 3" pitchFamily="18" charset="2"/>
              </a:rPr>
            </a:br>
            <a:r>
              <a:rPr lang="sk-SK" sz="2100" smtClean="0">
                <a:sym typeface="Wingdings 3" pitchFamily="18" charset="2"/>
              </a:rPr>
              <a:t>uhlom pri vrchole C.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>
                <a:sym typeface="Wingdings 3" pitchFamily="18" charset="2"/>
              </a:rPr>
              <a:t>Dĺžku strany AC určíme</a:t>
            </a:r>
            <a:br>
              <a:rPr lang="sk-SK" sz="2100" smtClean="0">
                <a:sym typeface="Wingdings 3" pitchFamily="18" charset="2"/>
              </a:rPr>
            </a:br>
            <a:r>
              <a:rPr lang="sk-SK" sz="2100" smtClean="0">
                <a:sym typeface="Wingdings 3" pitchFamily="18" charset="2"/>
              </a:rPr>
              <a:t>pomocou Pytagorovej vety:</a:t>
            </a:r>
          </a:p>
          <a:p>
            <a:pPr eaLnBrk="1" hangingPunct="1">
              <a:lnSpc>
                <a:spcPct val="80000"/>
              </a:lnSpc>
            </a:pPr>
            <a:endParaRPr lang="sk-SK" sz="2100" smtClean="0">
              <a:sym typeface="Wingdings 3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100" smtClean="0">
              <a:sym typeface="Wingdings 3" pitchFamily="18" charset="2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100" smtClean="0">
              <a:sym typeface="Wingdings 3" pitchFamily="18" charset="2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4800" b="1" smtClean="0"/>
              <a:t>C</a:t>
            </a:r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773238"/>
            <a:ext cx="3875087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0" y="2724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0" y="2724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79882" name="Object 10"/>
          <p:cNvGraphicFramePr>
            <a:graphicFrameLocks noChangeAspect="1"/>
          </p:cNvGraphicFramePr>
          <p:nvPr/>
        </p:nvGraphicFramePr>
        <p:xfrm>
          <a:off x="1258888" y="4221163"/>
          <a:ext cx="1562100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Rovnica" r:id="rId5" imgW="1016000" imgH="1409700" progId="Equation.3">
                  <p:embed/>
                </p:oleObj>
              </mc:Choice>
              <mc:Fallback>
                <p:oleObj name="Rovnica" r:id="rId5" imgW="1016000" imgH="1409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221163"/>
                        <a:ext cx="1562100" cy="216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772400" cy="1557337"/>
          </a:xfrm>
        </p:spPr>
        <p:txBody>
          <a:bodyPr/>
          <a:lstStyle/>
          <a:p>
            <a:pPr eaLnBrk="1" hangingPunct="1"/>
            <a:r>
              <a:rPr lang="sk-SK" sz="1600" smtClean="0"/>
              <a:t>9</a:t>
            </a:r>
            <a:r>
              <a:rPr lang="sk-SK" sz="1400" smtClean="0"/>
              <a:t>. </a:t>
            </a:r>
            <a:r>
              <a:rPr lang="sk-SK" sz="1600" smtClean="0"/>
              <a:t>Trávnatá časť parku na </a:t>
            </a:r>
            <a:r>
              <a:rPr lang="sk-SK" sz="1600" i="1" smtClean="0"/>
              <a:t>ostrove COOK</a:t>
            </a:r>
            <a:r>
              <a:rPr lang="sk-SK" sz="1600" smtClean="0"/>
              <a:t> má tvar trojuholníka s pôvodnou výmerou 120 m</a:t>
            </a:r>
            <a:r>
              <a:rPr lang="sk-SK" sz="1600" baseline="30000" smtClean="0"/>
              <a:t>2</a:t>
            </a:r>
            <a:r>
              <a:rPr lang="sk-SK" sz="1600" smtClean="0"/>
              <a:t> . Pri ďalšom rozširovaní mestskej zelene sa obyvatelia rozhodli, že novú trávnatú časť parku rovnakého tvaru ako pôvodná zväčšia tak, že všetky strany budú 4-krát dlhšie. Koľko m</a:t>
            </a:r>
            <a:r>
              <a:rPr lang="sk-SK" sz="1600" baseline="30000" smtClean="0"/>
              <a:t>2</a:t>
            </a:r>
            <a:r>
              <a:rPr lang="sk-SK" sz="1600" smtClean="0"/>
              <a:t> bude mať nová trávnatá časť parku?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960 m</a:t>
            </a:r>
            <a:r>
              <a:rPr lang="sk-SK" baseline="30000" smtClean="0"/>
              <a:t>2</a:t>
            </a:r>
            <a:endParaRPr lang="sk-SK" smtClean="0"/>
          </a:p>
          <a:p>
            <a:pPr eaLnBrk="1" hangingPunct="1"/>
            <a:r>
              <a:rPr lang="sk-SK" smtClean="0"/>
              <a:t>B. 480 m</a:t>
            </a:r>
            <a:r>
              <a:rPr lang="sk-SK" baseline="30000" smtClean="0"/>
              <a:t>2</a:t>
            </a:r>
            <a:endParaRPr lang="sk-SK" smtClean="0"/>
          </a:p>
          <a:p>
            <a:pPr eaLnBrk="1" hangingPunct="1"/>
            <a:r>
              <a:rPr lang="sk-SK" smtClean="0"/>
              <a:t>C. 1 920 m</a:t>
            </a:r>
            <a:r>
              <a:rPr lang="sk-SK" baseline="30000" smtClean="0"/>
              <a:t>2</a:t>
            </a:r>
            <a:endParaRPr lang="sk-SK" smtClean="0"/>
          </a:p>
          <a:p>
            <a:pPr eaLnBrk="1" hangingPunct="1"/>
            <a:r>
              <a:rPr lang="sk-SK" smtClean="0"/>
              <a:t>D. 3 640 m</a:t>
            </a:r>
            <a:r>
              <a:rPr lang="sk-SK" baseline="30000" smtClean="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772400" cy="1557338"/>
          </a:xfrm>
        </p:spPr>
        <p:txBody>
          <a:bodyPr/>
          <a:lstStyle/>
          <a:p>
            <a:pPr eaLnBrk="1" hangingPunct="1"/>
            <a:r>
              <a:rPr lang="sk-SK" sz="1600" smtClean="0"/>
              <a:t>9</a:t>
            </a:r>
            <a:r>
              <a:rPr lang="sk-SK" sz="1400" smtClean="0"/>
              <a:t>. </a:t>
            </a:r>
            <a:r>
              <a:rPr lang="sk-SK" sz="1600" smtClean="0"/>
              <a:t>Trávnatá časť parku na </a:t>
            </a:r>
            <a:r>
              <a:rPr lang="sk-SK" sz="1600" i="1" smtClean="0"/>
              <a:t>ostrove COOK</a:t>
            </a:r>
            <a:r>
              <a:rPr lang="sk-SK" sz="1600" smtClean="0"/>
              <a:t> má tvar trojuholníka s pôvodnou výmerou 120 m</a:t>
            </a:r>
            <a:r>
              <a:rPr lang="sk-SK" sz="1600" baseline="30000" smtClean="0"/>
              <a:t>2</a:t>
            </a:r>
            <a:r>
              <a:rPr lang="sk-SK" sz="1600" smtClean="0"/>
              <a:t> . Pri ďalšom rozširovaní mestskej zelene sa obyvatelia rozhodli, že novú trávnatú časť parku rovnakého tvaru ako pôvodná zväčšia tak, že všetky strany budú 4-krát dlhšie. Koľko m</a:t>
            </a:r>
            <a:r>
              <a:rPr lang="sk-SK" sz="1600" baseline="30000" smtClean="0"/>
              <a:t>2</a:t>
            </a:r>
            <a:r>
              <a:rPr lang="sk-SK" sz="1600" smtClean="0"/>
              <a:t> bude mať nová trávnatá časť parku?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20938"/>
            <a:ext cx="813435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100" smtClean="0"/>
              <a:t>Ak sa všetky rozmery zväčšia 4-krát, potom sa 4-krát zväčšia aj príslušné výšky trojuholníka.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/>
              <a:t>Nech S je obsah pôvodného trojuholníka a S</a:t>
            </a:r>
            <a:r>
              <a:rPr lang="sk-SK" sz="2100" baseline="40000" smtClean="0"/>
              <a:t>I</a:t>
            </a:r>
            <a:r>
              <a:rPr lang="sk-SK" sz="2100" smtClean="0"/>
              <a:t> obsah zväčšeného trojuholníka. Potom platí:</a:t>
            </a:r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4800" b="1" smtClean="0"/>
              <a:t>C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1116013" y="3429000"/>
          <a:ext cx="1704975" cy="302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Rovnica" r:id="rId4" imgW="1270000" imgH="2247900" progId="Equation.3">
                  <p:embed/>
                </p:oleObj>
              </mc:Choice>
              <mc:Fallback>
                <p:oleObj name="Rovnica" r:id="rId4" imgW="1270000" imgH="2247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429000"/>
                        <a:ext cx="1704975" cy="302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1.</a:t>
            </a:r>
            <a:r>
              <a:rPr lang="sk-SK" sz="2000" smtClean="0"/>
              <a:t> </a:t>
            </a:r>
            <a:r>
              <a:rPr lang="sk-SK" sz="1600" smtClean="0"/>
              <a:t>Koľkokrát je väčší najmenší spoločný násobok čísel 84 a 126 ako ich najväčší spoločný deliteľ?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2</a:t>
            </a:r>
          </a:p>
          <a:p>
            <a:pPr eaLnBrk="1" hangingPunct="1"/>
            <a:r>
              <a:rPr lang="sk-SK" smtClean="0"/>
              <a:t>B. 3</a:t>
            </a:r>
          </a:p>
          <a:p>
            <a:pPr eaLnBrk="1" hangingPunct="1"/>
            <a:r>
              <a:rPr lang="sk-SK" smtClean="0"/>
              <a:t>C. 6</a:t>
            </a:r>
          </a:p>
          <a:p>
            <a:pPr eaLnBrk="1" hangingPunct="1"/>
            <a:r>
              <a:rPr lang="sk-SK" smtClean="0"/>
              <a:t>D. 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10. Urči objem trojbokého hranola, ktorého sieť je načrtnutá na obrázku.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35 cm</a:t>
            </a:r>
            <a:r>
              <a:rPr lang="sk-SK" baseline="30000" smtClean="0"/>
              <a:t>3</a:t>
            </a:r>
            <a:endParaRPr lang="sk-SK" smtClean="0"/>
          </a:p>
          <a:p>
            <a:pPr eaLnBrk="1" hangingPunct="1"/>
            <a:r>
              <a:rPr lang="sk-SK" smtClean="0"/>
              <a:t>B. 42 cm</a:t>
            </a:r>
            <a:r>
              <a:rPr lang="sk-SK" baseline="30000" smtClean="0"/>
              <a:t>3</a:t>
            </a:r>
            <a:endParaRPr lang="sk-SK" smtClean="0"/>
          </a:p>
          <a:p>
            <a:pPr eaLnBrk="1" hangingPunct="1"/>
            <a:r>
              <a:rPr lang="sk-SK" smtClean="0"/>
              <a:t>C. 59 cm</a:t>
            </a:r>
            <a:r>
              <a:rPr lang="sk-SK" baseline="30000" smtClean="0"/>
              <a:t>3</a:t>
            </a:r>
            <a:endParaRPr lang="sk-SK" smtClean="0"/>
          </a:p>
          <a:p>
            <a:pPr eaLnBrk="1" hangingPunct="1"/>
            <a:r>
              <a:rPr lang="sk-SK" smtClean="0"/>
              <a:t>D. 84 cm</a:t>
            </a:r>
            <a:r>
              <a:rPr lang="sk-SK" baseline="30000" smtClean="0"/>
              <a:t>3</a:t>
            </a:r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133600"/>
            <a:ext cx="5186362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2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10. Urči objem trojbokého hranola, ktorého sieť je načrtnutá na obrázku.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/>
              <a:t>Z obrázka je zrejmé, že:</a:t>
            </a:r>
            <a:br>
              <a:rPr lang="sk-SK" sz="2100" smtClean="0"/>
            </a:br>
            <a:r>
              <a:rPr lang="sk-SK" sz="2100" smtClean="0"/>
              <a:t>a = 5 cm</a:t>
            </a:r>
            <a:br>
              <a:rPr lang="sk-SK" sz="2100" smtClean="0"/>
            </a:br>
            <a:r>
              <a:rPr lang="sk-SK" sz="2100" smtClean="0"/>
              <a:t>v</a:t>
            </a:r>
            <a:r>
              <a:rPr lang="sk-SK" sz="2100" baseline="-25000" smtClean="0"/>
              <a:t>h</a:t>
            </a:r>
            <a:r>
              <a:rPr lang="sk-SK" sz="2100" smtClean="0"/>
              <a:t> = 7 cm</a:t>
            </a:r>
            <a:br>
              <a:rPr lang="sk-SK" sz="2100" smtClean="0"/>
            </a:br>
            <a:r>
              <a:rPr lang="sk-SK" sz="2100" smtClean="0"/>
              <a:t> v</a:t>
            </a:r>
            <a:r>
              <a:rPr lang="sk-SK" sz="2100" baseline="-25000" smtClean="0"/>
              <a:t>a</a:t>
            </a:r>
            <a:r>
              <a:rPr lang="sk-SK" sz="2100" smtClean="0"/>
              <a:t> = (11,8 -7):2=2,4 cm</a:t>
            </a:r>
            <a:br>
              <a:rPr lang="sk-SK" sz="2100" smtClean="0"/>
            </a:br>
            <a:r>
              <a:rPr lang="sk-SK" sz="2100" smtClean="0"/>
              <a:t>kde a je dĺlžka hrany podstavy, v</a:t>
            </a:r>
            <a:r>
              <a:rPr lang="sk-SK" sz="2100" baseline="-25000" smtClean="0"/>
              <a:t>a</a:t>
            </a:r>
            <a:r>
              <a:rPr lang="sk-SK" sz="2100" smtClean="0"/>
              <a:t> je príslušná výška a  v</a:t>
            </a:r>
            <a:r>
              <a:rPr lang="sk-SK" sz="2100" baseline="-25000" smtClean="0"/>
              <a:t>h</a:t>
            </a:r>
            <a:r>
              <a:rPr lang="sk-SK" sz="2100" smtClean="0"/>
              <a:t> je celková výška hranola</a:t>
            </a:r>
          </a:p>
          <a:p>
            <a:pPr eaLnBrk="1" hangingPunct="1"/>
            <a:r>
              <a:rPr lang="sk-SK" sz="2100" smtClean="0"/>
              <a:t>Potom pre objem hranola dostávame:</a:t>
            </a:r>
          </a:p>
          <a:p>
            <a:pPr eaLnBrk="1" hangingPunct="1"/>
            <a:endParaRPr lang="sk-SK" sz="2100" smtClean="0"/>
          </a:p>
          <a:p>
            <a:pPr eaLnBrk="1" hangingPunct="1"/>
            <a:endParaRPr lang="sk-SK" sz="2100" smtClean="0"/>
          </a:p>
          <a:p>
            <a:pPr algn="ctr" eaLnBrk="1" hangingPunct="1">
              <a:buFont typeface="Wingdings" pitchFamily="2" charset="2"/>
              <a:buNone/>
            </a:pPr>
            <a:r>
              <a:rPr lang="sk-SK" sz="4800" b="1" smtClean="0"/>
              <a:t>B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1309688" y="4797425"/>
          <a:ext cx="1260475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Rovnica" r:id="rId4" imgW="1003300" imgH="1485900" progId="Equation.3">
                  <p:embed/>
                </p:oleObj>
              </mc:Choice>
              <mc:Fallback>
                <p:oleObj name="Rovnica" r:id="rId4" imgW="1003300" imgH="148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4797425"/>
                        <a:ext cx="1260475" cy="187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397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133600"/>
            <a:ext cx="2378075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942263" cy="1143000"/>
          </a:xfrm>
        </p:spPr>
        <p:txBody>
          <a:bodyPr/>
          <a:lstStyle/>
          <a:p>
            <a:pPr eaLnBrk="1" hangingPunct="1"/>
            <a:r>
              <a:rPr lang="sk-SK" sz="1600" smtClean="0"/>
              <a:t>11.</a:t>
            </a:r>
            <a:r>
              <a:rPr lang="sk-SK" sz="2000" smtClean="0"/>
              <a:t> </a:t>
            </a:r>
            <a:r>
              <a:rPr lang="sk-SK" sz="1600" smtClean="0"/>
              <a:t>Daný je trojuholník ABC so stranami  </a:t>
            </a:r>
            <a:r>
              <a:rPr lang="sk-SK" sz="1600" i="1" smtClean="0"/>
              <a:t>a</a:t>
            </a:r>
            <a:r>
              <a:rPr lang="sk-SK" sz="1600" smtClean="0"/>
              <a:t> = 10 </a:t>
            </a:r>
            <a:r>
              <a:rPr lang="sk-SK" sz="1600" i="1" smtClean="0"/>
              <a:t>cm</a:t>
            </a:r>
            <a:r>
              <a:rPr lang="sk-SK" sz="1600" smtClean="0"/>
              <a:t>, </a:t>
            </a:r>
            <a:r>
              <a:rPr lang="sk-SK" sz="1600" i="1" smtClean="0"/>
              <a:t>b</a:t>
            </a:r>
            <a:r>
              <a:rPr lang="sk-SK" sz="1600" smtClean="0"/>
              <a:t> = 14 </a:t>
            </a:r>
            <a:r>
              <a:rPr lang="sk-SK" sz="1600" i="1" smtClean="0"/>
              <a:t>cm</a:t>
            </a:r>
            <a:r>
              <a:rPr lang="sk-SK" sz="1600" smtClean="0"/>
              <a:t>, </a:t>
            </a:r>
            <a:r>
              <a:rPr lang="sk-SK" sz="1600" i="1" smtClean="0"/>
              <a:t>c</a:t>
            </a:r>
            <a:r>
              <a:rPr lang="sk-SK" sz="1600" smtClean="0"/>
              <a:t> = 20 </a:t>
            </a:r>
            <a:r>
              <a:rPr lang="sk-SK" sz="1600" i="1" smtClean="0"/>
              <a:t>cm</a:t>
            </a:r>
            <a:r>
              <a:rPr lang="sk-SK" sz="1600" smtClean="0"/>
              <a:t>. V jeho vrcholoch sme zostrojili tri kružnice tak, že sa navzájom zvonka dotýkajú. Urči aký je súčet ich polomerov.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22 cm</a:t>
            </a:r>
          </a:p>
          <a:p>
            <a:pPr eaLnBrk="1" hangingPunct="1"/>
            <a:r>
              <a:rPr lang="sk-SK" smtClean="0"/>
              <a:t>B. 16 cm</a:t>
            </a:r>
          </a:p>
          <a:p>
            <a:pPr eaLnBrk="1" hangingPunct="1"/>
            <a:r>
              <a:rPr lang="sk-SK" smtClean="0"/>
              <a:t>C. 18 cm</a:t>
            </a:r>
          </a:p>
          <a:p>
            <a:pPr eaLnBrk="1" hangingPunct="1"/>
            <a:r>
              <a:rPr lang="sk-SK" smtClean="0"/>
              <a:t>D. 24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pPr eaLnBrk="1" hangingPunct="1"/>
            <a:r>
              <a:rPr lang="sk-SK" sz="1600" smtClean="0"/>
              <a:t>11.</a:t>
            </a:r>
            <a:r>
              <a:rPr lang="sk-SK" sz="2000" smtClean="0"/>
              <a:t> </a:t>
            </a:r>
            <a:r>
              <a:rPr lang="sk-SK" sz="1600" smtClean="0"/>
              <a:t>Daný je trojuholník ABC so stranami  </a:t>
            </a:r>
            <a:r>
              <a:rPr lang="sk-SK" sz="1600" i="1" smtClean="0"/>
              <a:t>a</a:t>
            </a:r>
            <a:r>
              <a:rPr lang="sk-SK" sz="1600" smtClean="0"/>
              <a:t> = 10 </a:t>
            </a:r>
            <a:r>
              <a:rPr lang="sk-SK" sz="1600" i="1" smtClean="0"/>
              <a:t>cm</a:t>
            </a:r>
            <a:r>
              <a:rPr lang="sk-SK" sz="1600" smtClean="0"/>
              <a:t>, </a:t>
            </a:r>
            <a:r>
              <a:rPr lang="sk-SK" sz="1600" i="1" smtClean="0"/>
              <a:t>b</a:t>
            </a:r>
            <a:r>
              <a:rPr lang="sk-SK" sz="1600" smtClean="0"/>
              <a:t> = 14 </a:t>
            </a:r>
            <a:r>
              <a:rPr lang="sk-SK" sz="1600" i="1" smtClean="0"/>
              <a:t>cm</a:t>
            </a:r>
            <a:r>
              <a:rPr lang="sk-SK" sz="1600" smtClean="0"/>
              <a:t>, </a:t>
            </a:r>
            <a:r>
              <a:rPr lang="sk-SK" sz="1600" i="1" smtClean="0"/>
              <a:t>c</a:t>
            </a:r>
            <a:r>
              <a:rPr lang="sk-SK" sz="1600" smtClean="0"/>
              <a:t> = 20 </a:t>
            </a:r>
            <a:r>
              <a:rPr lang="sk-SK" sz="1600" i="1" smtClean="0"/>
              <a:t>cm</a:t>
            </a:r>
            <a:r>
              <a:rPr lang="sk-SK" sz="1600" smtClean="0"/>
              <a:t>. V jeho vrcholoch sme zostrojili tri kružnice tak, že sa navzájom zvonka dotýkajú. Urči aký je súčet ich polomerov.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100" smtClean="0"/>
              <a:t>Z náčrtku je zrejmé, že súčet</a:t>
            </a:r>
            <a:br>
              <a:rPr lang="sk-SK" sz="2100" smtClean="0"/>
            </a:br>
            <a:r>
              <a:rPr lang="sk-SK" sz="2100" smtClean="0"/>
              <a:t>ich polomerov sa rovná</a:t>
            </a:r>
            <a:br>
              <a:rPr lang="sk-SK" sz="2100" smtClean="0"/>
            </a:br>
            <a:r>
              <a:rPr lang="sk-SK" sz="2100" smtClean="0"/>
              <a:t>polovici obvodu </a:t>
            </a:r>
            <a:r>
              <a:rPr lang="sk-SK" sz="2100" smtClean="0">
                <a:sym typeface="Wingdings 3" pitchFamily="18" charset="2"/>
              </a:rPr>
              <a:t>ABC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ym typeface="Wingdings 3" pitchFamily="18" charset="2"/>
              </a:rPr>
              <a:t>o = a + b + c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ym typeface="Wingdings 3" pitchFamily="18" charset="2"/>
              </a:rPr>
              <a:t>o = 10 + 14 + 20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ym typeface="Wingdings 3" pitchFamily="18" charset="2"/>
              </a:rPr>
              <a:t>o = 44 (cm)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ym typeface="Wingdings 3" pitchFamily="18" charset="2"/>
              </a:rPr>
              <a:t>Pre súčet polomerov s, potom platí:</a:t>
            </a:r>
            <a:br>
              <a:rPr lang="sk-SK" sz="2100" smtClean="0">
                <a:sym typeface="Wingdings 3" pitchFamily="18" charset="2"/>
              </a:rPr>
            </a:br>
            <a:r>
              <a:rPr lang="sk-SK" sz="2100" smtClean="0">
                <a:sym typeface="Wingdings 3" pitchFamily="18" charset="2"/>
              </a:rPr>
              <a:t>s = o : 2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ym typeface="Wingdings 3" pitchFamily="18" charset="2"/>
              </a:rPr>
              <a:t>S = 44 : 2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ym typeface="Wingdings 3" pitchFamily="18" charset="2"/>
              </a:rPr>
              <a:t>S = 22 (cm)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4800" b="1" smtClean="0"/>
              <a:t>A</a:t>
            </a: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276475"/>
            <a:ext cx="45370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7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692150"/>
            <a:ext cx="7942262" cy="1143000"/>
          </a:xfrm>
        </p:spPr>
        <p:txBody>
          <a:bodyPr/>
          <a:lstStyle/>
          <a:p>
            <a:pPr eaLnBrk="1" hangingPunct="1"/>
            <a:r>
              <a:rPr lang="sk-SK" sz="1600" smtClean="0"/>
              <a:t>12.</a:t>
            </a:r>
            <a:r>
              <a:rPr lang="sk-SK" sz="2000" smtClean="0"/>
              <a:t> </a:t>
            </a:r>
            <a:r>
              <a:rPr lang="sk-SK" sz="1600" smtClean="0"/>
              <a:t>V pokladni máme 5 zlatých mincí a niekoľko strieborných mincí. Pravdepodobnosť, že náhodne vytiahneme z tejto pokladne zlatú mincu je </a:t>
            </a:r>
            <a:r>
              <a:rPr lang="sk-SK" sz="1600" smtClean="0">
                <a:sym typeface="Symbol" pitchFamily="18" charset="2"/>
              </a:rPr>
              <a:t></a:t>
            </a:r>
            <a:r>
              <a:rPr lang="sk-SK" sz="1600" smtClean="0"/>
              <a:t> .Koľko strieborných mincí je v pokladni?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20</a:t>
            </a:r>
          </a:p>
          <a:p>
            <a:pPr eaLnBrk="1" hangingPunct="1"/>
            <a:r>
              <a:rPr lang="sk-SK" smtClean="0"/>
              <a:t>B. 10</a:t>
            </a:r>
          </a:p>
          <a:p>
            <a:pPr eaLnBrk="1" hangingPunct="1"/>
            <a:r>
              <a:rPr lang="sk-SK" smtClean="0"/>
              <a:t>C. 15</a:t>
            </a:r>
          </a:p>
          <a:p>
            <a:pPr eaLnBrk="1" hangingPunct="1"/>
            <a:r>
              <a:rPr lang="sk-SK" smtClean="0"/>
              <a:t>D. 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7942262" cy="1143000"/>
          </a:xfrm>
        </p:spPr>
        <p:txBody>
          <a:bodyPr/>
          <a:lstStyle/>
          <a:p>
            <a:pPr eaLnBrk="1" hangingPunct="1"/>
            <a:r>
              <a:rPr lang="sk-SK" sz="1600" smtClean="0"/>
              <a:t>12.</a:t>
            </a:r>
            <a:r>
              <a:rPr lang="sk-SK" sz="2000" smtClean="0"/>
              <a:t> </a:t>
            </a:r>
            <a:r>
              <a:rPr lang="sk-SK" sz="1600" smtClean="0"/>
              <a:t>V pokladni máme 5 zlatých mincí a niekoľko strieborných mincí. Pravdepodobnosť, že náhodne vytiahneme z tejto pokladne zlatú mincu je </a:t>
            </a:r>
            <a:r>
              <a:rPr lang="sk-SK" sz="1600" smtClean="0">
                <a:sym typeface="Symbol" pitchFamily="18" charset="2"/>
              </a:rPr>
              <a:t></a:t>
            </a:r>
            <a:r>
              <a:rPr lang="sk-SK" sz="1600" smtClean="0"/>
              <a:t> .Koľko strieborných mincí je v pokladni?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49500"/>
            <a:ext cx="7772400" cy="3959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100" smtClean="0"/>
              <a:t>Pravdepodobnosť vypočítame, keď počet priaznivých udalostí, vydelíme počtom všetkých možných udalostí.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/>
              <a:t>Teda platí:</a:t>
            </a:r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r>
              <a:rPr lang="sk-SK" sz="2100" smtClean="0"/>
              <a:t>Kde x, je počet všetkých mincí.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/>
              <a:t>Strieborných mincí je potom 20 – 5 = 15</a:t>
            </a:r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4800" b="1" smtClean="0"/>
              <a:t>C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2411413" y="2924175"/>
          <a:ext cx="15652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Rovnica" r:id="rId4" imgW="965160" imgH="583920" progId="Equation.3">
                  <p:embed/>
                </p:oleObj>
              </mc:Choice>
              <mc:Fallback>
                <p:oleObj name="Rovnica" r:id="rId4" imgW="965160" imgH="583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924175"/>
                        <a:ext cx="1565275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942262" cy="1344612"/>
          </a:xfrm>
        </p:spPr>
        <p:txBody>
          <a:bodyPr/>
          <a:lstStyle/>
          <a:p>
            <a:pPr eaLnBrk="1" hangingPunct="1"/>
            <a:r>
              <a:rPr lang="sk-SK" sz="1600" smtClean="0"/>
              <a:t>13.</a:t>
            </a:r>
            <a:r>
              <a:rPr lang="sk-SK" sz="2000" smtClean="0"/>
              <a:t> </a:t>
            </a:r>
            <a:r>
              <a:rPr lang="sk-SK" sz="1600" smtClean="0"/>
              <a:t>Karol projektuje obchodné centrum, ktoré budú tvoriť 4 budovy rovnakého štvorcového prierezu, ale rôznych výšok rozmiestené podľa plánika na obrázku. Výšky jednotlivých budov majú byť 20 m, 28 m, 36 m a 44 m. Karol môže tieto budovy rozmiestniť ľubovoľne, ale dve najvyššie budovy nesmie dať vedľa seba. Urči, koľko je takých možností.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12</a:t>
            </a:r>
          </a:p>
          <a:p>
            <a:pPr eaLnBrk="1" hangingPunct="1"/>
            <a:r>
              <a:rPr lang="sk-SK" smtClean="0"/>
              <a:t>B. 8</a:t>
            </a:r>
          </a:p>
          <a:p>
            <a:pPr eaLnBrk="1" hangingPunct="1"/>
            <a:r>
              <a:rPr lang="sk-SK" smtClean="0"/>
              <a:t>C. 6</a:t>
            </a:r>
          </a:p>
          <a:p>
            <a:pPr eaLnBrk="1" hangingPunct="1"/>
            <a:r>
              <a:rPr lang="sk-SK" smtClean="0"/>
              <a:t>D. 1</a:t>
            </a:r>
          </a:p>
        </p:txBody>
      </p:sp>
      <p:pic>
        <p:nvPicPr>
          <p:cNvPr id="890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76475"/>
            <a:ext cx="3921125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>
          <a:xfrm>
            <a:off x="1042988" y="620713"/>
            <a:ext cx="7942262" cy="1344612"/>
          </a:xfrm>
        </p:spPr>
        <p:txBody>
          <a:bodyPr/>
          <a:lstStyle/>
          <a:p>
            <a:pPr eaLnBrk="1" hangingPunct="1"/>
            <a:r>
              <a:rPr lang="sk-SK" sz="1600" smtClean="0"/>
              <a:t>13.</a:t>
            </a:r>
            <a:r>
              <a:rPr lang="sk-SK" sz="2000" smtClean="0"/>
              <a:t> </a:t>
            </a:r>
            <a:r>
              <a:rPr lang="sk-SK" sz="1600" smtClean="0"/>
              <a:t>Karol projektuje obchodné centrum, ktoré budú tvoriť 4 budovy rovnakého štvorcového prierezu, ale rôznych výšok rozmiestené podľa plánika na obrázku. Výšky jednotlivých budov majú byť 20 m, 28 m, 36 m a 44 m. Karol môže tieto budovy rozmiestniť ľubovoľne, ale dve najvyššie budovy nesmie dať vedľa seba. Urči, koľko je takých možností.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65400"/>
            <a:ext cx="7989888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100" smtClean="0"/>
              <a:t>Existujú nasledujúce možnosti: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100" smtClean="0"/>
          </a:p>
          <a:p>
            <a:pPr eaLnBrk="1" hangingPunct="1">
              <a:lnSpc>
                <a:spcPct val="90000"/>
              </a:lnSpc>
            </a:pPr>
            <a:endParaRPr lang="sk-SK" sz="2100" smtClean="0"/>
          </a:p>
          <a:p>
            <a:pPr eaLnBrk="1" hangingPunct="1">
              <a:lnSpc>
                <a:spcPct val="90000"/>
              </a:lnSpc>
            </a:pPr>
            <a:endParaRPr lang="sk-SK" sz="2100" smtClean="0"/>
          </a:p>
          <a:p>
            <a:pPr eaLnBrk="1" hangingPunct="1">
              <a:lnSpc>
                <a:spcPct val="90000"/>
              </a:lnSpc>
            </a:pPr>
            <a:endParaRPr lang="sk-SK" sz="21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7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7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7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7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7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7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7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7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7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6600" b="1" smtClean="0"/>
              <a:t>A</a:t>
            </a:r>
          </a:p>
        </p:txBody>
      </p:sp>
      <p:pic>
        <p:nvPicPr>
          <p:cNvPr id="9012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997200"/>
            <a:ext cx="4968875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942262" cy="1344613"/>
          </a:xfrm>
        </p:spPr>
        <p:txBody>
          <a:bodyPr/>
          <a:lstStyle/>
          <a:p>
            <a:pPr eaLnBrk="1" hangingPunct="1"/>
            <a:r>
              <a:rPr lang="sk-SK" sz="1600" smtClean="0"/>
              <a:t>14. Boris chce z kociek o hrane dĺžky 4 cm a z kociek o hrane dĺžky 1 cm poskladať jednu kocku s hranou dĺžky 5 cm. Urči, koľko kociek na to potrebuje.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57</a:t>
            </a:r>
          </a:p>
          <a:p>
            <a:pPr eaLnBrk="1" hangingPunct="1"/>
            <a:r>
              <a:rPr lang="sk-SK" smtClean="0"/>
              <a:t>B. 62</a:t>
            </a:r>
          </a:p>
          <a:p>
            <a:pPr eaLnBrk="1" hangingPunct="1"/>
            <a:r>
              <a:rPr lang="sk-SK" smtClean="0"/>
              <a:t>C. 66</a:t>
            </a:r>
          </a:p>
          <a:p>
            <a:pPr eaLnBrk="1" hangingPunct="1"/>
            <a:r>
              <a:rPr lang="sk-SK" smtClean="0"/>
              <a:t>D. 76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Grp="1" noChangeArrowheads="1"/>
          </p:cNvSpPr>
          <p:nvPr>
            <p:ph type="title"/>
          </p:nvPr>
        </p:nvSpPr>
        <p:spPr>
          <a:xfrm>
            <a:off x="1201738" y="549275"/>
            <a:ext cx="7942262" cy="1344613"/>
          </a:xfrm>
        </p:spPr>
        <p:txBody>
          <a:bodyPr/>
          <a:lstStyle/>
          <a:p>
            <a:pPr eaLnBrk="1" hangingPunct="1"/>
            <a:r>
              <a:rPr lang="sk-SK" sz="1600" smtClean="0"/>
              <a:t>14. Boris chce z kociek o hrane dĺžky 4 cm a z kociek o hrane dĺžky 1 cm poskladať jednu kocku s hranou dĺžky 5 cm. Urči, koľko kociek na to potrebuje.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1900" smtClean="0"/>
              <a:t>Najprv určíme objem danej kocky:</a:t>
            </a:r>
            <a:br>
              <a:rPr lang="sk-SK" sz="1900" smtClean="0"/>
            </a:br>
            <a:r>
              <a:rPr lang="sk-SK" sz="1900" smtClean="0"/>
              <a:t>V = 5</a:t>
            </a:r>
            <a:r>
              <a:rPr lang="sk-SK" sz="1900" baseline="30000" smtClean="0"/>
              <a:t>3</a:t>
            </a:r>
            <a:br>
              <a:rPr lang="sk-SK" sz="1900" baseline="30000" smtClean="0"/>
            </a:br>
            <a:r>
              <a:rPr lang="sk-SK" sz="1900" smtClean="0"/>
              <a:t>V = 125 (cm</a:t>
            </a:r>
            <a:r>
              <a:rPr lang="sk-SK" sz="1900" baseline="30000" smtClean="0"/>
              <a:t>3</a:t>
            </a:r>
            <a:r>
              <a:rPr lang="sk-SK" sz="19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sk-SK" sz="1900" smtClean="0"/>
              <a:t>Veľká kocka sa bude zrejme skladať z jednej kocky s hranou 4 cm a niekoľkých malých kociek s hranou dĺžky 1 cm.</a:t>
            </a:r>
          </a:p>
          <a:p>
            <a:pPr eaLnBrk="1" hangingPunct="1">
              <a:lnSpc>
                <a:spcPct val="90000"/>
              </a:lnSpc>
            </a:pPr>
            <a:r>
              <a:rPr lang="sk-SK" sz="1900" smtClean="0"/>
              <a:t>Objem kocky s hranou 4 cm je 4</a:t>
            </a:r>
            <a:r>
              <a:rPr lang="sk-SK" sz="1900" baseline="30000" smtClean="0"/>
              <a:t>3</a:t>
            </a:r>
            <a:r>
              <a:rPr lang="sk-SK" sz="1900" smtClean="0"/>
              <a:t> cm</a:t>
            </a:r>
            <a:r>
              <a:rPr lang="sk-SK" sz="1900" baseline="30000" smtClean="0"/>
              <a:t>3</a:t>
            </a:r>
            <a:r>
              <a:rPr lang="sk-SK" sz="1900" smtClean="0"/>
              <a:t>, tj. 64 cm</a:t>
            </a:r>
            <a:r>
              <a:rPr lang="sk-SK" sz="1900" baseline="30000" smtClean="0"/>
              <a:t>3</a:t>
            </a:r>
            <a:r>
              <a:rPr lang="sk-SK" sz="19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sk-SK" sz="1900" smtClean="0"/>
              <a:t>Celkový objem zostávajúcich malých kociek je potom </a:t>
            </a:r>
            <a:br>
              <a:rPr lang="sk-SK" sz="1900" smtClean="0"/>
            </a:br>
            <a:r>
              <a:rPr lang="sk-SK" sz="1900" baseline="30000" smtClean="0"/>
              <a:t> </a:t>
            </a:r>
            <a:r>
              <a:rPr lang="sk-SK" sz="1900" smtClean="0"/>
              <a:t>125 cm</a:t>
            </a:r>
            <a:r>
              <a:rPr lang="sk-SK" sz="1900" baseline="30000" smtClean="0"/>
              <a:t>3</a:t>
            </a:r>
            <a:r>
              <a:rPr lang="sk-SK" sz="1900" smtClean="0"/>
              <a:t> - 64 cm</a:t>
            </a:r>
            <a:r>
              <a:rPr lang="sk-SK" sz="1900" baseline="30000" smtClean="0"/>
              <a:t>3 </a:t>
            </a:r>
            <a:r>
              <a:rPr lang="sk-SK" sz="1900" smtClean="0"/>
              <a:t>= 61 cm</a:t>
            </a:r>
            <a:r>
              <a:rPr lang="sk-SK" sz="1900" baseline="30000" smtClean="0"/>
              <a:t>3</a:t>
            </a:r>
            <a:r>
              <a:rPr lang="sk-SK" sz="19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sk-SK" sz="1900" smtClean="0"/>
              <a:t>Počet kociek potom je: 1 + 61 = 62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6000" b="1" smtClean="0"/>
              <a:t>B</a:t>
            </a:r>
            <a:endParaRPr lang="sk-SK" sz="1900" smtClean="0"/>
          </a:p>
          <a:p>
            <a:pPr eaLnBrk="1" hangingPunct="1">
              <a:lnSpc>
                <a:spcPct val="90000"/>
              </a:lnSpc>
            </a:pPr>
            <a:endParaRPr lang="sk-SK" sz="1900" smtClean="0"/>
          </a:p>
          <a:p>
            <a:pPr eaLnBrk="1" hangingPunct="1">
              <a:lnSpc>
                <a:spcPct val="90000"/>
              </a:lnSpc>
            </a:pPr>
            <a:endParaRPr lang="sk-SK" sz="1900" smtClean="0"/>
          </a:p>
          <a:p>
            <a:pPr eaLnBrk="1" hangingPunct="1">
              <a:lnSpc>
                <a:spcPct val="90000"/>
              </a:lnSpc>
            </a:pPr>
            <a:endParaRPr lang="sk-SK" sz="19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1.</a:t>
            </a:r>
            <a:r>
              <a:rPr lang="sk-SK" sz="2000" smtClean="0"/>
              <a:t> </a:t>
            </a:r>
            <a:r>
              <a:rPr lang="sk-SK" sz="1600" smtClean="0"/>
              <a:t>Koľkokrát je väčší najmenší spoločný násobok čísel 84 a 126 ako ich najväčší spoločný deliteľ?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/>
              <a:t>84 = 2 . 42 = 2 . 6 . 7 = 2 . 2 . 3 . 7</a:t>
            </a:r>
          </a:p>
          <a:p>
            <a:pPr eaLnBrk="1" hangingPunct="1"/>
            <a:r>
              <a:rPr lang="sk-SK" sz="2100" smtClean="0"/>
              <a:t>126 = 3 . 42 = 2 . 3 . 3 . 7</a:t>
            </a:r>
          </a:p>
          <a:p>
            <a:pPr eaLnBrk="1" hangingPunct="1"/>
            <a:r>
              <a:rPr lang="sk-SK" sz="2100" smtClean="0"/>
              <a:t>n(84, 126) = 2 . 2 . 3 . 3 . 7 = 252</a:t>
            </a:r>
          </a:p>
          <a:p>
            <a:pPr eaLnBrk="1" hangingPunct="1"/>
            <a:r>
              <a:rPr lang="sk-SK" sz="2100" smtClean="0"/>
              <a:t>D(84, 12) = 2 . 3 . 7 = 42</a:t>
            </a:r>
          </a:p>
          <a:p>
            <a:pPr eaLnBrk="1" hangingPunct="1"/>
            <a:endParaRPr lang="sk-SK" sz="2100" smtClean="0"/>
          </a:p>
          <a:p>
            <a:pPr eaLnBrk="1" hangingPunct="1"/>
            <a:r>
              <a:rPr lang="sk-SK" sz="2100" smtClean="0"/>
              <a:t>252 : 42 = 6</a:t>
            </a:r>
          </a:p>
          <a:p>
            <a:pPr eaLnBrk="1" hangingPunct="1"/>
            <a:endParaRPr lang="sk-SK" sz="2100" smtClean="0"/>
          </a:p>
          <a:p>
            <a:pPr eaLnBrk="1" hangingPunct="1"/>
            <a:endParaRPr lang="sk-SK" sz="2100" smtClean="0"/>
          </a:p>
          <a:p>
            <a:pPr algn="ctr" eaLnBrk="1" hangingPunct="1">
              <a:buFont typeface="Wingdings" pitchFamily="2" charset="2"/>
              <a:buNone/>
            </a:pPr>
            <a:r>
              <a:rPr lang="sk-SK" sz="3800" b="1" smtClean="0"/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>
          <a:xfrm>
            <a:off x="1201738" y="260350"/>
            <a:ext cx="7942262" cy="1344613"/>
          </a:xfrm>
        </p:spPr>
        <p:txBody>
          <a:bodyPr/>
          <a:lstStyle/>
          <a:p>
            <a:pPr eaLnBrk="1" hangingPunct="1"/>
            <a:r>
              <a:rPr lang="sk-SK" sz="1600" smtClean="0"/>
              <a:t>15. O koľko je číslo (-0,1) menšie ako jeho tisícina?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0,099 9</a:t>
            </a:r>
          </a:p>
          <a:p>
            <a:pPr eaLnBrk="1" hangingPunct="1"/>
            <a:r>
              <a:rPr lang="sk-SK" smtClean="0"/>
              <a:t>B. 0,099 0</a:t>
            </a:r>
          </a:p>
          <a:p>
            <a:pPr eaLnBrk="1" hangingPunct="1"/>
            <a:r>
              <a:rPr lang="sk-SK" smtClean="0"/>
              <a:t>C. 0,100 1</a:t>
            </a:r>
          </a:p>
          <a:p>
            <a:pPr eaLnBrk="1" hangingPunct="1"/>
            <a:r>
              <a:rPr lang="sk-SK" smtClean="0"/>
              <a:t>D. 0,000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Grp="1" noChangeArrowheads="1"/>
          </p:cNvSpPr>
          <p:nvPr>
            <p:ph type="title"/>
          </p:nvPr>
        </p:nvSpPr>
        <p:spPr>
          <a:xfrm>
            <a:off x="1201738" y="260350"/>
            <a:ext cx="7942262" cy="1344613"/>
          </a:xfrm>
        </p:spPr>
        <p:txBody>
          <a:bodyPr/>
          <a:lstStyle/>
          <a:p>
            <a:pPr eaLnBrk="1" hangingPunct="1"/>
            <a:r>
              <a:rPr lang="sk-SK" sz="1600" smtClean="0"/>
              <a:t>15. O koľko je číslo (-0,1) menšie ako jeho tisícina?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1900" smtClean="0"/>
              <a:t>Tisícina čísla -0,1 je  -0,1 : 1 000 = -0,000 1.</a:t>
            </a:r>
          </a:p>
          <a:p>
            <a:pPr eaLnBrk="1" hangingPunct="1">
              <a:lnSpc>
                <a:spcPct val="90000"/>
              </a:lnSpc>
            </a:pPr>
            <a:r>
              <a:rPr lang="sk-SK" sz="1900" smtClean="0"/>
              <a:t>Ešte musíme určiť rozdiel</a:t>
            </a:r>
            <a:br>
              <a:rPr lang="sk-SK" sz="1900" smtClean="0"/>
            </a:br>
            <a:r>
              <a:rPr lang="sk-SK" sz="1900" smtClean="0"/>
              <a:t>-0,000 1 – (-0,1) = -0,000 1 + 0,1 = 0,099 9</a:t>
            </a:r>
          </a:p>
          <a:p>
            <a:pPr eaLnBrk="1" hangingPunct="1">
              <a:lnSpc>
                <a:spcPct val="90000"/>
              </a:lnSpc>
            </a:pPr>
            <a:endParaRPr lang="sk-SK" sz="1900" smtClean="0"/>
          </a:p>
          <a:p>
            <a:pPr eaLnBrk="1" hangingPunct="1">
              <a:lnSpc>
                <a:spcPct val="90000"/>
              </a:lnSpc>
            </a:pPr>
            <a:endParaRPr lang="sk-SK" sz="1900" smtClean="0"/>
          </a:p>
          <a:p>
            <a:pPr eaLnBrk="1" hangingPunct="1">
              <a:lnSpc>
                <a:spcPct val="90000"/>
              </a:lnSpc>
            </a:pPr>
            <a:endParaRPr lang="sk-SK" sz="1900" smtClean="0"/>
          </a:p>
          <a:p>
            <a:pPr eaLnBrk="1" hangingPunct="1">
              <a:lnSpc>
                <a:spcPct val="90000"/>
              </a:lnSpc>
            </a:pPr>
            <a:endParaRPr lang="sk-SK" sz="1900" smtClean="0"/>
          </a:p>
          <a:p>
            <a:pPr eaLnBrk="1" hangingPunct="1">
              <a:lnSpc>
                <a:spcPct val="90000"/>
              </a:lnSpc>
            </a:pPr>
            <a:endParaRPr lang="sk-SK" sz="19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6000" b="1" smtClean="0"/>
              <a:t>A</a:t>
            </a:r>
            <a:endParaRPr lang="sk-SK" sz="19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692150"/>
            <a:ext cx="7942262" cy="1344613"/>
          </a:xfrm>
        </p:spPr>
        <p:txBody>
          <a:bodyPr/>
          <a:lstStyle/>
          <a:p>
            <a:pPr eaLnBrk="1" hangingPunct="1"/>
            <a:r>
              <a:rPr lang="sk-SK" sz="1600" smtClean="0"/>
              <a:t>16. Medzi veličinami </a:t>
            </a:r>
            <a:r>
              <a:rPr lang="sk-SK" sz="1600" b="0" i="1" smtClean="0"/>
              <a:t>x</a:t>
            </a:r>
            <a:r>
              <a:rPr lang="sk-SK" sz="1600" smtClean="0"/>
              <a:t> a </a:t>
            </a:r>
            <a:r>
              <a:rPr lang="sk-SK" sz="1600" b="0" i="1" smtClean="0"/>
              <a:t>y</a:t>
            </a:r>
            <a:r>
              <a:rPr lang="sk-SK" sz="1600" smtClean="0"/>
              <a:t> je funkčná závislosť. Veličina </a:t>
            </a:r>
            <a:r>
              <a:rPr lang="sk-SK" sz="1600" b="0" i="1" smtClean="0"/>
              <a:t>y</a:t>
            </a:r>
            <a:r>
              <a:rPr lang="sk-SK" sz="1600" smtClean="0"/>
              <a:t> je nepriamo úmerná druhej mocnine veličiny </a:t>
            </a:r>
            <a:r>
              <a:rPr lang="sk-SK" sz="1600" b="0" i="1" smtClean="0"/>
              <a:t>x</a:t>
            </a:r>
            <a:r>
              <a:rPr lang="sk-SK" sz="1600" smtClean="0"/>
              <a:t>. Ak </a:t>
            </a:r>
            <a:r>
              <a:rPr lang="sk-SK" sz="1600" b="0" i="1" smtClean="0"/>
              <a:t>x</a:t>
            </a:r>
            <a:r>
              <a:rPr lang="sk-SK" sz="1600" smtClean="0"/>
              <a:t> = 10, tak </a:t>
            </a:r>
            <a:r>
              <a:rPr lang="sk-SK" sz="1600" b="0" i="1" smtClean="0"/>
              <a:t>y</a:t>
            </a:r>
            <a:r>
              <a:rPr lang="sk-SK" sz="1600" smtClean="0"/>
              <a:t> = 4. Akú hodnotu nadobúda </a:t>
            </a:r>
            <a:r>
              <a:rPr lang="sk-SK" sz="1600" b="0" i="1" smtClean="0"/>
              <a:t>y</a:t>
            </a:r>
            <a:r>
              <a:rPr lang="sk-SK" sz="1600" smtClean="0"/>
              <a:t>, ak </a:t>
            </a:r>
            <a:r>
              <a:rPr lang="sk-SK" sz="1600" b="0" i="1" smtClean="0"/>
              <a:t>x</a:t>
            </a:r>
            <a:r>
              <a:rPr lang="sk-SK" sz="1600" smtClean="0"/>
              <a:t> = 4?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25</a:t>
            </a:r>
            <a:br>
              <a:rPr lang="sk-SK" smtClean="0"/>
            </a:br>
            <a:endParaRPr lang="sk-SK" smtClean="0"/>
          </a:p>
          <a:p>
            <a:pPr eaLnBrk="1" hangingPunct="1"/>
            <a:r>
              <a:rPr lang="sk-SK" smtClean="0"/>
              <a:t>B. </a:t>
            </a:r>
            <a:br>
              <a:rPr lang="sk-SK" smtClean="0"/>
            </a:br>
            <a:endParaRPr lang="sk-SK" smtClean="0"/>
          </a:p>
          <a:p>
            <a:pPr eaLnBrk="1" hangingPunct="1"/>
            <a:r>
              <a:rPr lang="sk-SK" smtClean="0"/>
              <a:t>C. 10</a:t>
            </a:r>
            <a:br>
              <a:rPr lang="sk-SK" smtClean="0"/>
            </a:br>
            <a:endParaRPr lang="sk-SK" smtClean="0"/>
          </a:p>
          <a:p>
            <a:pPr eaLnBrk="1" hangingPunct="1"/>
            <a:r>
              <a:rPr lang="sk-SK" smtClean="0"/>
              <a:t>D. 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1547813" y="2852738"/>
          <a:ext cx="6159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Rovnica" r:id="rId4" imgW="253890" imgH="393529" progId="Equation.3">
                  <p:embed/>
                </p:oleObj>
              </mc:Choice>
              <mc:Fallback>
                <p:oleObj name="Rovnica" r:id="rId4" imgW="25389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852738"/>
                        <a:ext cx="61595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1619250" y="4941888"/>
          <a:ext cx="6175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Rovnica" r:id="rId6" imgW="253890" imgH="393529" progId="Equation.3">
                  <p:embed/>
                </p:oleObj>
              </mc:Choice>
              <mc:Fallback>
                <p:oleObj name="Rovnica" r:id="rId6" imgW="253890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941888"/>
                        <a:ext cx="61753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942262" cy="1344612"/>
          </a:xfrm>
        </p:spPr>
        <p:txBody>
          <a:bodyPr/>
          <a:lstStyle/>
          <a:p>
            <a:pPr eaLnBrk="1" hangingPunct="1"/>
            <a:r>
              <a:rPr lang="sk-SK" sz="1600" smtClean="0"/>
              <a:t>16. Medzi veličinami </a:t>
            </a:r>
            <a:r>
              <a:rPr lang="sk-SK" sz="1600" b="0" i="1" smtClean="0"/>
              <a:t>x</a:t>
            </a:r>
            <a:r>
              <a:rPr lang="sk-SK" sz="1600" smtClean="0"/>
              <a:t> a </a:t>
            </a:r>
            <a:r>
              <a:rPr lang="sk-SK" sz="1600" b="0" i="1" smtClean="0"/>
              <a:t>y</a:t>
            </a:r>
            <a:r>
              <a:rPr lang="sk-SK" sz="1600" smtClean="0"/>
              <a:t> je funkčná závislosť. Veličina </a:t>
            </a:r>
            <a:r>
              <a:rPr lang="sk-SK" sz="1600" b="0" i="1" smtClean="0"/>
              <a:t>y</a:t>
            </a:r>
            <a:r>
              <a:rPr lang="sk-SK" sz="1600" smtClean="0"/>
              <a:t> je nepriamo úmerná druhej mocnine veličiny </a:t>
            </a:r>
            <a:r>
              <a:rPr lang="sk-SK" sz="1600" b="0" i="1" smtClean="0"/>
              <a:t>x</a:t>
            </a:r>
            <a:r>
              <a:rPr lang="sk-SK" sz="1600" smtClean="0"/>
              <a:t>. Ak </a:t>
            </a:r>
            <a:r>
              <a:rPr lang="sk-SK" sz="1600" b="0" i="1" smtClean="0"/>
              <a:t>x</a:t>
            </a:r>
            <a:r>
              <a:rPr lang="sk-SK" sz="1600" smtClean="0"/>
              <a:t> = 10, tak </a:t>
            </a:r>
            <a:r>
              <a:rPr lang="sk-SK" sz="1600" b="0" i="1" smtClean="0"/>
              <a:t>y</a:t>
            </a:r>
            <a:r>
              <a:rPr lang="sk-SK" sz="1600" smtClean="0"/>
              <a:t> = 4. Akú hodnotu nadobúda </a:t>
            </a:r>
            <a:r>
              <a:rPr lang="sk-SK" sz="1600" b="0" i="1" smtClean="0"/>
              <a:t>y</a:t>
            </a:r>
            <a:r>
              <a:rPr lang="sk-SK" sz="1600" smtClean="0"/>
              <a:t>, ak </a:t>
            </a:r>
            <a:r>
              <a:rPr lang="sk-SK" sz="1600" b="0" i="1" smtClean="0"/>
              <a:t>x</a:t>
            </a:r>
            <a:r>
              <a:rPr lang="sk-SK" sz="1600" smtClean="0"/>
              <a:t> = 4?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49500"/>
            <a:ext cx="7772400" cy="43195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100" smtClean="0"/>
              <a:t>Veličina </a:t>
            </a:r>
            <a:r>
              <a:rPr lang="sk-SK" sz="2100" b="1" i="1" smtClean="0"/>
              <a:t>y</a:t>
            </a:r>
            <a:r>
              <a:rPr lang="sk-SK" sz="2100" smtClean="0"/>
              <a:t> je nepriamo úmerná druhej mocnine veličiny </a:t>
            </a:r>
            <a:r>
              <a:rPr lang="sk-SK" sz="2100" b="1" i="1" smtClean="0"/>
              <a:t>x</a:t>
            </a:r>
            <a:r>
              <a:rPr lang="sk-SK" sz="2100" smtClean="0"/>
              <a:t>, tj. </a:t>
            </a:r>
            <a:br>
              <a:rPr lang="sk-SK" sz="2100" smtClean="0"/>
            </a:br>
            <a:endParaRPr lang="sk-SK" sz="2100" smtClean="0"/>
          </a:p>
          <a:p>
            <a:pPr eaLnBrk="1" hangingPunct="1">
              <a:lnSpc>
                <a:spcPct val="90000"/>
              </a:lnSpc>
            </a:pPr>
            <a:endParaRPr lang="sk-SK" sz="2100" smtClean="0"/>
          </a:p>
          <a:p>
            <a:pPr eaLnBrk="1" hangingPunct="1">
              <a:lnSpc>
                <a:spcPct val="90000"/>
              </a:lnSpc>
            </a:pPr>
            <a:r>
              <a:rPr lang="sk-SK" sz="2100" smtClean="0"/>
              <a:t>Po dosadení za </a:t>
            </a:r>
            <a:r>
              <a:rPr lang="sk-SK" sz="2100" b="1" i="1" smtClean="0"/>
              <a:t>x</a:t>
            </a:r>
            <a:r>
              <a:rPr lang="sk-SK" sz="2100" smtClean="0"/>
              <a:t> = 10 a </a:t>
            </a:r>
            <a:r>
              <a:rPr lang="sk-SK" sz="2100" b="1" i="1" smtClean="0"/>
              <a:t>y</a:t>
            </a:r>
            <a:r>
              <a:rPr lang="sk-SK" sz="2100" smtClean="0"/>
              <a:t> = 4 dostávame: </a:t>
            </a:r>
            <a:br>
              <a:rPr lang="sk-SK" sz="2100" smtClean="0"/>
            </a:br>
            <a:endParaRPr lang="sk-SK" sz="2100" smtClean="0"/>
          </a:p>
          <a:p>
            <a:pPr eaLnBrk="1" hangingPunct="1">
              <a:lnSpc>
                <a:spcPct val="90000"/>
              </a:lnSpc>
            </a:pPr>
            <a:r>
              <a:rPr lang="sk-SK" sz="2100" smtClean="0"/>
              <a:t>Daná funkčná závislosť potom je:</a:t>
            </a:r>
          </a:p>
          <a:p>
            <a:pPr eaLnBrk="1" hangingPunct="1">
              <a:lnSpc>
                <a:spcPct val="90000"/>
              </a:lnSpc>
            </a:pPr>
            <a:endParaRPr lang="sk-SK" sz="2100" smtClean="0"/>
          </a:p>
          <a:p>
            <a:pPr eaLnBrk="1" hangingPunct="1">
              <a:lnSpc>
                <a:spcPct val="90000"/>
              </a:lnSpc>
            </a:pPr>
            <a:endParaRPr lang="sk-SK" sz="2100" smtClean="0"/>
          </a:p>
          <a:p>
            <a:pPr eaLnBrk="1" hangingPunct="1">
              <a:lnSpc>
                <a:spcPct val="90000"/>
              </a:lnSpc>
            </a:pPr>
            <a:r>
              <a:rPr lang="sk-SK" sz="2100" smtClean="0"/>
              <a:t>Po dosadení do daného vzťahu dostávame: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6600" b="1" smtClean="0"/>
              <a:t>A</a:t>
            </a:r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3995738" y="2636838"/>
          <a:ext cx="8636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Rovnica" r:id="rId4" imgW="495085" imgH="393529" progId="Equation.3">
                  <p:embed/>
                </p:oleObj>
              </mc:Choice>
              <mc:Fallback>
                <p:oleObj name="Rovnica" r:id="rId4" imgW="495085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636838"/>
                        <a:ext cx="863600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7290" name="Object 10"/>
          <p:cNvGraphicFramePr>
            <a:graphicFrameLocks noChangeAspect="1"/>
          </p:cNvGraphicFramePr>
          <p:nvPr/>
        </p:nvGraphicFramePr>
        <p:xfrm>
          <a:off x="6443663" y="2636838"/>
          <a:ext cx="89852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Rovnica" r:id="rId6" imgW="571500" imgH="1422400" progId="Equation.3">
                  <p:embed/>
                </p:oleObj>
              </mc:Choice>
              <mc:Fallback>
                <p:oleObj name="Rovnica" r:id="rId6" imgW="571500" imgH="1422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636838"/>
                        <a:ext cx="898525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7292" name="Object 12"/>
          <p:cNvGraphicFramePr>
            <a:graphicFrameLocks noChangeAspect="1"/>
          </p:cNvGraphicFramePr>
          <p:nvPr/>
        </p:nvGraphicFramePr>
        <p:xfrm>
          <a:off x="3563938" y="4292600"/>
          <a:ext cx="100806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Rovnica" r:id="rId8" imgW="596641" imgH="393529" progId="Equation.3">
                  <p:embed/>
                </p:oleObj>
              </mc:Choice>
              <mc:Fallback>
                <p:oleObj name="Rovnica" r:id="rId8" imgW="596641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292600"/>
                        <a:ext cx="1008062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Rectangle 15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7294" name="Object 14"/>
          <p:cNvGraphicFramePr>
            <a:graphicFrameLocks noChangeAspect="1"/>
          </p:cNvGraphicFramePr>
          <p:nvPr/>
        </p:nvGraphicFramePr>
        <p:xfrm>
          <a:off x="6516688" y="5013325"/>
          <a:ext cx="928687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Rovnica" r:id="rId10" imgW="545760" imgH="609480" progId="Equation.3">
                  <p:embed/>
                </p:oleObj>
              </mc:Choice>
              <mc:Fallback>
                <p:oleObj name="Rovnica" r:id="rId10" imgW="545760" imgH="609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5013325"/>
                        <a:ext cx="928687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7942262" cy="1344613"/>
          </a:xfrm>
        </p:spPr>
        <p:txBody>
          <a:bodyPr/>
          <a:lstStyle/>
          <a:p>
            <a:pPr eaLnBrk="1" hangingPunct="1"/>
            <a:r>
              <a:rPr lang="sk-SK" sz="1600" smtClean="0"/>
              <a:t>17. Na obrázku je znázornený graf závislosti rýchlosti telesa M od času v priebehu prvých 20 sekúnd jeho pohybu.. Predradíme Vám, že vzdialenosť (v metroch), ktorú teleso </a:t>
            </a:r>
            <a:r>
              <a:rPr lang="sk-SK" sz="1600" i="1" smtClean="0"/>
              <a:t>M</a:t>
            </a:r>
            <a:r>
              <a:rPr lang="sk-SK" sz="1600" smtClean="0"/>
              <a:t> prešlo medzi 2 a 15 sekundou sa číselne rovná obsahu vyfarbenej plochy na obrázku. Urči túto vzdialenosť.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</a:t>
            </a:r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B. </a:t>
            </a:r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C. </a:t>
            </a:r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D. </a:t>
            </a:r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pic>
        <p:nvPicPr>
          <p:cNvPr id="983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565400"/>
            <a:ext cx="5688012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8313" name="Object 9"/>
          <p:cNvGraphicFramePr>
            <a:graphicFrameLocks noChangeAspect="1"/>
          </p:cNvGraphicFramePr>
          <p:nvPr/>
        </p:nvGraphicFramePr>
        <p:xfrm>
          <a:off x="1619250" y="2205038"/>
          <a:ext cx="7937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Rovnica" r:id="rId5" imgW="431640" imgH="393480" progId="Equation.3">
                  <p:embed/>
                </p:oleObj>
              </mc:Choice>
              <mc:Fallback>
                <p:oleObj name="Rovnica" r:id="rId5" imgW="43164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205038"/>
                        <a:ext cx="79375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8315" name="Object 11"/>
          <p:cNvGraphicFramePr>
            <a:graphicFrameLocks noChangeAspect="1"/>
          </p:cNvGraphicFramePr>
          <p:nvPr/>
        </p:nvGraphicFramePr>
        <p:xfrm>
          <a:off x="1692275" y="3357563"/>
          <a:ext cx="7270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Rovnica" r:id="rId7" imgW="431640" imgH="393480" progId="Equation.3">
                  <p:embed/>
                </p:oleObj>
              </mc:Choice>
              <mc:Fallback>
                <p:oleObj name="Rovnica" r:id="rId7" imgW="43164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357563"/>
                        <a:ext cx="727075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8317" name="Object 13"/>
          <p:cNvGraphicFramePr>
            <a:graphicFrameLocks noChangeAspect="1"/>
          </p:cNvGraphicFramePr>
          <p:nvPr/>
        </p:nvGraphicFramePr>
        <p:xfrm>
          <a:off x="1692275" y="4437063"/>
          <a:ext cx="792163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Rovnica" r:id="rId9" imgW="431640" imgH="393480" progId="Equation.3">
                  <p:embed/>
                </p:oleObj>
              </mc:Choice>
              <mc:Fallback>
                <p:oleObj name="Rovnica" r:id="rId9" imgW="43164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437063"/>
                        <a:ext cx="792163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8319" name="Object 15"/>
          <p:cNvGraphicFramePr>
            <a:graphicFrameLocks noChangeAspect="1"/>
          </p:cNvGraphicFramePr>
          <p:nvPr/>
        </p:nvGraphicFramePr>
        <p:xfrm>
          <a:off x="1727200" y="5373688"/>
          <a:ext cx="792163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Rovnica" r:id="rId11" imgW="431640" imgH="393480" progId="Equation.3">
                  <p:embed/>
                </p:oleObj>
              </mc:Choice>
              <mc:Fallback>
                <p:oleObj name="Rovnica" r:id="rId11" imgW="43164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5373688"/>
                        <a:ext cx="792163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>
          <a:xfrm>
            <a:off x="1042988" y="620713"/>
            <a:ext cx="7942262" cy="1344612"/>
          </a:xfrm>
        </p:spPr>
        <p:txBody>
          <a:bodyPr/>
          <a:lstStyle/>
          <a:p>
            <a:pPr eaLnBrk="1" hangingPunct="1"/>
            <a:r>
              <a:rPr lang="sk-SK" sz="1600" smtClean="0"/>
              <a:t>17. Na obrázku je znázornený graf závislosti rýchlosti telesa M od času v priebehu prvých 20 sekúnd jeho pohybu.. Predradíme Vám, že vzdialenosť (v metroch), ktorú teleso </a:t>
            </a:r>
            <a:r>
              <a:rPr lang="sk-SK" sz="1600" i="1" smtClean="0"/>
              <a:t>M</a:t>
            </a:r>
            <a:r>
              <a:rPr lang="sk-SK" sz="1600" smtClean="0"/>
              <a:t> prešlo medzi 2 a 15 sekundou sa číselne rovná obsahu vyfarbenej plochy na obrázku. Urči túto vzdialenosť.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100" smtClean="0"/>
              <a:t>Máme vlastne určiť obsah vyfarbe-</a:t>
            </a:r>
            <a:br>
              <a:rPr lang="sk-SK" sz="2100" smtClean="0"/>
            </a:br>
            <a:r>
              <a:rPr lang="sk-SK" sz="2100" smtClean="0"/>
              <a:t>nej plochy.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/>
              <a:t>Obsah daného útvaru určíme, ak</a:t>
            </a:r>
            <a:br>
              <a:rPr lang="sk-SK" sz="2100" smtClean="0"/>
            </a:br>
            <a:r>
              <a:rPr lang="sk-SK" sz="2100" smtClean="0"/>
              <a:t>od obsahu obdĺžnika 10x15 odpo-</a:t>
            </a:r>
            <a:br>
              <a:rPr lang="sk-SK" sz="2100" smtClean="0"/>
            </a:br>
            <a:r>
              <a:rPr lang="sk-SK" sz="2100" smtClean="0"/>
              <a:t>čítame obsahy dvoch trojuholníkov</a:t>
            </a:r>
            <a:br>
              <a:rPr lang="sk-SK" sz="2100" smtClean="0"/>
            </a:br>
            <a:r>
              <a:rPr lang="sk-SK" sz="2100" smtClean="0"/>
              <a:t>väčšieho s odvesnami 10 a 4 a men-</a:t>
            </a:r>
            <a:br>
              <a:rPr lang="sk-SK" sz="2100" smtClean="0"/>
            </a:br>
            <a:r>
              <a:rPr lang="sk-SK" sz="2100" smtClean="0"/>
              <a:t>šieho s odvesnami 2 a 5.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/>
              <a:t>150 – 20 – 5 = 125</a:t>
            </a:r>
          </a:p>
          <a:p>
            <a:pPr eaLnBrk="1" hangingPunct="1">
              <a:lnSpc>
                <a:spcPct val="90000"/>
              </a:lnSpc>
            </a:pPr>
            <a:endParaRPr lang="sk-SK" sz="21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5400" b="1" smtClean="0"/>
              <a:t>A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pic>
        <p:nvPicPr>
          <p:cNvPr id="993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492375"/>
            <a:ext cx="30956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9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9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9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>
          <a:xfrm>
            <a:off x="1201738" y="260350"/>
            <a:ext cx="7942262" cy="1344613"/>
          </a:xfrm>
        </p:spPr>
        <p:txBody>
          <a:bodyPr/>
          <a:lstStyle/>
          <a:p>
            <a:pPr eaLnBrk="1" hangingPunct="1"/>
            <a:r>
              <a:rPr lang="sk-SK" sz="1600" smtClean="0"/>
              <a:t>18. Na mape </a:t>
            </a:r>
            <a:r>
              <a:rPr lang="sk-SK" sz="1600" i="1" smtClean="0"/>
              <a:t>ostrova COOK</a:t>
            </a:r>
            <a:r>
              <a:rPr lang="sk-SK" sz="1600" smtClean="0"/>
              <a:t> meria cykloturistický chodník 0,025 m. Cyklista pohybujúci sa rovnomerným pohybom rýchlosťou 15 km za hodinu, prejde celý chodník za 2/3 hodiny. Urči, akú mierku má mapa </a:t>
            </a:r>
            <a:r>
              <a:rPr lang="sk-SK" sz="1600" i="1" smtClean="0"/>
              <a:t>ostrova COOK</a:t>
            </a:r>
            <a:r>
              <a:rPr lang="sk-SK" sz="1600" smtClean="0"/>
              <a:t>.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1 : 4 000 000</a:t>
            </a:r>
          </a:p>
          <a:p>
            <a:pPr eaLnBrk="1" hangingPunct="1"/>
            <a:r>
              <a:rPr lang="sk-SK" smtClean="0"/>
              <a:t>B. 1 : 400 000</a:t>
            </a:r>
          </a:p>
          <a:p>
            <a:pPr eaLnBrk="1" hangingPunct="1"/>
            <a:r>
              <a:rPr lang="sk-SK" smtClean="0"/>
              <a:t>C. 1 : 40 000</a:t>
            </a:r>
          </a:p>
          <a:p>
            <a:pPr eaLnBrk="1" hangingPunct="1"/>
            <a:r>
              <a:rPr lang="sk-SK" smtClean="0"/>
              <a:t>D. 1 : 4 000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Grp="1" noChangeArrowheads="1"/>
          </p:cNvSpPr>
          <p:nvPr>
            <p:ph type="title"/>
          </p:nvPr>
        </p:nvSpPr>
        <p:spPr>
          <a:xfrm>
            <a:off x="1201738" y="260350"/>
            <a:ext cx="7942262" cy="1344613"/>
          </a:xfrm>
        </p:spPr>
        <p:txBody>
          <a:bodyPr/>
          <a:lstStyle/>
          <a:p>
            <a:pPr eaLnBrk="1" hangingPunct="1"/>
            <a:r>
              <a:rPr lang="sk-SK" sz="1600" smtClean="0"/>
              <a:t>18. Na mape </a:t>
            </a:r>
            <a:r>
              <a:rPr lang="sk-SK" sz="1600" i="1" smtClean="0"/>
              <a:t>ostrova COOK</a:t>
            </a:r>
            <a:r>
              <a:rPr lang="sk-SK" sz="1600" smtClean="0"/>
              <a:t> meria cykloturistický chodník 0,025 m. Cyklista pohybujúci sa rovnomerným pohybom rýchlosťou 15 km za hodinu, prejde celý chodník za 2/3 hodiny. Urči, akú mierku má mapa </a:t>
            </a:r>
            <a:r>
              <a:rPr lang="sk-SK" sz="1600" i="1" smtClean="0"/>
              <a:t>ostrova COOK</a:t>
            </a:r>
            <a:r>
              <a:rPr lang="sk-SK" sz="1600" smtClean="0"/>
              <a:t>.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100" smtClean="0"/>
              <a:t>Cyklista prejde vzdialenosť 10 km, čo je skutočná dĺžka chodníka. (10 km = 10 000 m)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/>
              <a:t>Mierka je pomer vzdialenosti na mape ku skutočnej vzdialenosti a teda:</a:t>
            </a:r>
            <a:br>
              <a:rPr lang="sk-SK" sz="2100" smtClean="0"/>
            </a:br>
            <a:r>
              <a:rPr lang="sk-SK" sz="2100" smtClean="0"/>
              <a:t>0,025 : 10 000 = 25 : 10 000 000 = 1 : 400 000</a:t>
            </a:r>
          </a:p>
          <a:p>
            <a:pPr eaLnBrk="1" hangingPunct="1">
              <a:lnSpc>
                <a:spcPct val="90000"/>
              </a:lnSpc>
            </a:pPr>
            <a:endParaRPr lang="sk-SK" sz="2100" smtClean="0"/>
          </a:p>
          <a:p>
            <a:pPr eaLnBrk="1" hangingPunct="1">
              <a:lnSpc>
                <a:spcPct val="90000"/>
              </a:lnSpc>
            </a:pPr>
            <a:endParaRPr lang="sk-SK" sz="2100" smtClean="0"/>
          </a:p>
          <a:p>
            <a:pPr eaLnBrk="1" hangingPunct="1">
              <a:lnSpc>
                <a:spcPct val="90000"/>
              </a:lnSpc>
            </a:pPr>
            <a:endParaRPr lang="sk-SK" sz="21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4800" b="1" smtClean="0"/>
              <a:t>B</a:t>
            </a:r>
            <a:endParaRPr lang="sk-SK" sz="4800" smtClean="0"/>
          </a:p>
          <a:p>
            <a:pPr eaLnBrk="1" hangingPunct="1">
              <a:lnSpc>
                <a:spcPct val="90000"/>
              </a:lnSpc>
            </a:pPr>
            <a:endParaRPr lang="sk-SK" sz="21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AutoShape 2"/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7942262" cy="1344613"/>
          </a:xfrm>
        </p:spPr>
        <p:txBody>
          <a:bodyPr/>
          <a:lstStyle/>
          <a:p>
            <a:pPr eaLnBrk="1" hangingPunct="1"/>
            <a:r>
              <a:rPr lang="sk-SK" sz="1600" smtClean="0"/>
              <a:t>19. Urči hodnotu výrazu                , x </a:t>
            </a:r>
            <a:r>
              <a:rPr lang="sk-SK" sz="1600" smtClean="0">
                <a:sym typeface="Symbol" pitchFamily="18" charset="2"/>
              </a:rPr>
              <a:t> 0 pre číslo x, ktoré je na číselnej osi</a:t>
            </a:r>
            <a:br>
              <a:rPr lang="sk-SK" sz="1600" smtClean="0">
                <a:sym typeface="Symbol" pitchFamily="18" charset="2"/>
              </a:rPr>
            </a:br>
            <a:r>
              <a:rPr lang="sk-SK" sz="800" smtClean="0">
                <a:sym typeface="Symbol" pitchFamily="18" charset="2"/>
              </a:rPr>
              <a:t/>
            </a:r>
            <a:br>
              <a:rPr lang="sk-SK" sz="800" smtClean="0">
                <a:sym typeface="Symbol" pitchFamily="18" charset="2"/>
              </a:rPr>
            </a:br>
            <a:r>
              <a:rPr lang="sk-SK" sz="1600" smtClean="0">
                <a:sym typeface="Symbol" pitchFamily="18" charset="2"/>
              </a:rPr>
              <a:t/>
            </a:r>
            <a:br>
              <a:rPr lang="sk-SK" sz="1600" smtClean="0">
                <a:sym typeface="Symbol" pitchFamily="18" charset="2"/>
              </a:rPr>
            </a:br>
            <a:r>
              <a:rPr lang="en-US" sz="1600" smtClean="0">
                <a:sym typeface="Symbol" pitchFamily="18" charset="2"/>
              </a:rPr>
              <a:t/>
            </a:r>
            <a:br>
              <a:rPr lang="en-US" sz="1600" smtClean="0">
                <a:sym typeface="Symbol" pitchFamily="18" charset="2"/>
              </a:rPr>
            </a:br>
            <a:r>
              <a:rPr lang="sk-SK" sz="1600" smtClean="0">
                <a:sym typeface="Symbol" pitchFamily="18" charset="2"/>
              </a:rPr>
              <a:t> v strede medzi číslami 11 a -19.</a:t>
            </a:r>
            <a:endParaRPr lang="sk-SK" sz="1600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12</a:t>
            </a:r>
          </a:p>
          <a:p>
            <a:pPr eaLnBrk="1" hangingPunct="1"/>
            <a:r>
              <a:rPr lang="sk-SK" smtClean="0"/>
              <a:t>B. -20</a:t>
            </a:r>
          </a:p>
          <a:p>
            <a:pPr eaLnBrk="1" hangingPunct="1"/>
            <a:r>
              <a:rPr lang="sk-SK" smtClean="0"/>
              <a:t>C. 20</a:t>
            </a:r>
          </a:p>
          <a:p>
            <a:pPr eaLnBrk="1" hangingPunct="1"/>
            <a:r>
              <a:rPr lang="sk-SK" smtClean="0"/>
              <a:t>D. -12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3563938" y="549275"/>
          <a:ext cx="6048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Rovnica" r:id="rId4" imgW="368280" imgH="609480" progId="Equation.3">
                  <p:embed/>
                </p:oleObj>
              </mc:Choice>
              <mc:Fallback>
                <p:oleObj name="Rovnica" r:id="rId4" imgW="36828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49275"/>
                        <a:ext cx="604837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942262" cy="1344612"/>
          </a:xfrm>
        </p:spPr>
        <p:txBody>
          <a:bodyPr/>
          <a:lstStyle/>
          <a:p>
            <a:pPr eaLnBrk="1" hangingPunct="1"/>
            <a:r>
              <a:rPr lang="sk-SK" sz="1600" smtClean="0"/>
              <a:t>19. Urči hodnotu výrazu                , x </a:t>
            </a:r>
            <a:r>
              <a:rPr lang="sk-SK" sz="1600" smtClean="0">
                <a:sym typeface="Symbol" pitchFamily="18" charset="2"/>
              </a:rPr>
              <a:t> 0 pre číslo x, ktoré je na číselnej osi</a:t>
            </a:r>
            <a:br>
              <a:rPr lang="sk-SK" sz="1600" smtClean="0">
                <a:sym typeface="Symbol" pitchFamily="18" charset="2"/>
              </a:rPr>
            </a:br>
            <a:r>
              <a:rPr lang="sk-SK" sz="1600" smtClean="0">
                <a:sym typeface="Symbol" pitchFamily="18" charset="2"/>
              </a:rPr>
              <a:t/>
            </a:r>
            <a:br>
              <a:rPr lang="sk-SK" sz="1600" smtClean="0">
                <a:sym typeface="Symbol" pitchFamily="18" charset="2"/>
              </a:rPr>
            </a:br>
            <a:r>
              <a:rPr lang="sk-SK" sz="1600" smtClean="0">
                <a:sym typeface="Symbol" pitchFamily="18" charset="2"/>
              </a:rPr>
              <a:t/>
            </a:r>
            <a:br>
              <a:rPr lang="sk-SK" sz="1600" smtClean="0">
                <a:sym typeface="Symbol" pitchFamily="18" charset="2"/>
              </a:rPr>
            </a:br>
            <a:r>
              <a:rPr lang="en-US" sz="1600" smtClean="0">
                <a:sym typeface="Symbol" pitchFamily="18" charset="2"/>
              </a:rPr>
              <a:t/>
            </a:r>
            <a:br>
              <a:rPr lang="en-US" sz="1600" smtClean="0">
                <a:sym typeface="Symbol" pitchFamily="18" charset="2"/>
              </a:rPr>
            </a:br>
            <a:r>
              <a:rPr lang="sk-SK" sz="1600" smtClean="0">
                <a:sym typeface="Symbol" pitchFamily="18" charset="2"/>
              </a:rPr>
              <a:t> v strede medzi číslami 11 a -19.</a:t>
            </a:r>
            <a:endParaRPr lang="sk-SK" sz="160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100" smtClean="0"/>
              <a:t>Najprv treba určiť číslo, ktoré  je na číselnej osi v strede medzi číslami 11 a -19.</a:t>
            </a:r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r>
              <a:rPr lang="sk-SK" sz="2100" smtClean="0"/>
              <a:t>V strede medzi danými číslami je číslo -4 </a:t>
            </a:r>
            <a:br>
              <a:rPr lang="sk-SK" sz="2100" smtClean="0"/>
            </a:br>
            <a:r>
              <a:rPr lang="sk-SK" sz="2100" smtClean="0"/>
              <a:t>(11+19):2 = 15, 11 – 15 = -4, -19 + 15 = -4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/>
              <a:t>Číslo (-4) dosadíme do daného výrazu a určíme jeho hodnotu:</a:t>
            </a:r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4800" b="1" smtClean="0"/>
              <a:t>B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06501" name="Object 5"/>
          <p:cNvGraphicFramePr>
            <a:graphicFrameLocks noChangeAspect="1"/>
          </p:cNvGraphicFramePr>
          <p:nvPr/>
        </p:nvGraphicFramePr>
        <p:xfrm>
          <a:off x="3348038" y="476250"/>
          <a:ext cx="6064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Rovnica" r:id="rId4" imgW="368280" imgH="609480" progId="Equation.3">
                  <p:embed/>
                </p:oleObj>
              </mc:Choice>
              <mc:Fallback>
                <p:oleObj name="Rovnica" r:id="rId4" imgW="368280" imgH="60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76250"/>
                        <a:ext cx="60642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852738"/>
            <a:ext cx="79930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06503" name="Object 7"/>
          <p:cNvGraphicFramePr>
            <a:graphicFrameLocks noChangeAspect="1"/>
          </p:cNvGraphicFramePr>
          <p:nvPr/>
        </p:nvGraphicFramePr>
        <p:xfrm>
          <a:off x="2484438" y="4437063"/>
          <a:ext cx="4103687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Rovnica" r:id="rId7" imgW="2438400" imgH="647700" progId="Equation.3">
                  <p:embed/>
                </p:oleObj>
              </mc:Choice>
              <mc:Fallback>
                <p:oleObj name="Rovnica" r:id="rId7" imgW="2438400" imgH="647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437063"/>
                        <a:ext cx="4103687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4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 eaLnBrk="1" hangingPunct="1"/>
            <a:r>
              <a:rPr lang="sk-SK" sz="1600" smtClean="0"/>
              <a:t>2. Koľko záporných celých čísel väčších ako – 20 je riešením nerovnice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sk-SK" sz="1600" smtClean="0">
                <a:solidFill>
                  <a:schemeClr val="bg1"/>
                </a:solidFill>
              </a:rPr>
              <a:t>.</a:t>
            </a:r>
            <a:r>
              <a:rPr lang="sk-SK" sz="1600" smtClean="0"/>
              <a:t>               ?</a:t>
            </a:r>
            <a:br>
              <a:rPr lang="sk-SK" sz="1600" smtClean="0"/>
            </a:br>
            <a:endParaRPr lang="sk-SK" sz="16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0</a:t>
            </a:r>
          </a:p>
          <a:p>
            <a:pPr eaLnBrk="1" hangingPunct="1"/>
            <a:r>
              <a:rPr lang="sk-SK" smtClean="0"/>
              <a:t>B. 15</a:t>
            </a:r>
          </a:p>
          <a:p>
            <a:pPr eaLnBrk="1" hangingPunct="1"/>
            <a:r>
              <a:rPr lang="sk-SK" smtClean="0"/>
              <a:t>C. 16</a:t>
            </a:r>
          </a:p>
          <a:p>
            <a:pPr eaLnBrk="1" hangingPunct="1"/>
            <a:r>
              <a:rPr lang="sk-SK" smtClean="0"/>
              <a:t>D. 18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971550" y="1341438"/>
          <a:ext cx="15113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Rovnica" r:id="rId4" imgW="1040948" imgH="444307" progId="Equation.3">
                  <p:embed/>
                </p:oleObj>
              </mc:Choice>
              <mc:Fallback>
                <p:oleObj name="Rovnica" r:id="rId4" imgW="1040948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341438"/>
                        <a:ext cx="15113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7942263" cy="1344612"/>
          </a:xfrm>
        </p:spPr>
        <p:txBody>
          <a:bodyPr/>
          <a:lstStyle/>
          <a:p>
            <a:pPr eaLnBrk="1" hangingPunct="1"/>
            <a:r>
              <a:rPr lang="sk-SK" sz="1600" smtClean="0"/>
              <a:t>20. Nech </a:t>
            </a:r>
            <a:r>
              <a:rPr lang="sk-SK" sz="1600" b="0" i="1" smtClean="0"/>
              <a:t>x </a:t>
            </a:r>
            <a:r>
              <a:rPr lang="sk-SK" sz="1600" smtClean="0"/>
              <a:t>je riešením rovnice (2</a:t>
            </a:r>
            <a:r>
              <a:rPr lang="sk-SK" sz="1600" i="1" smtClean="0"/>
              <a:t>x</a:t>
            </a:r>
            <a:r>
              <a:rPr lang="sk-SK" sz="1600" smtClean="0"/>
              <a:t>+1)(4-3</a:t>
            </a:r>
            <a:r>
              <a:rPr lang="sk-SK" sz="1600" b="0" i="1" smtClean="0"/>
              <a:t>x</a:t>
            </a:r>
            <a:r>
              <a:rPr lang="sk-SK" sz="1600" smtClean="0"/>
              <a:t>)=1-6</a:t>
            </a:r>
            <a:r>
              <a:rPr lang="sk-SK" sz="1600" b="0" i="1" smtClean="0"/>
              <a:t>x</a:t>
            </a:r>
            <a:r>
              <a:rPr lang="sk-SK" sz="1600" baseline="30000" smtClean="0"/>
              <a:t>2</a:t>
            </a:r>
            <a:r>
              <a:rPr lang="sk-SK" sz="1600" smtClean="0"/>
              <a:t> a nech </a:t>
            </a:r>
            <a:r>
              <a:rPr lang="sk-SK" sz="1600" b="0" i="1" smtClean="0"/>
              <a:t>y</a:t>
            </a:r>
            <a:r>
              <a:rPr lang="sk-SK" sz="1600" smtClean="0"/>
              <a:t> je riešením </a:t>
            </a:r>
            <a:br>
              <a:rPr lang="sk-SK" sz="1600" smtClean="0"/>
            </a:br>
            <a:r>
              <a:rPr lang="sk-SK" sz="1600" smtClean="0"/>
              <a:t/>
            </a:r>
            <a:br>
              <a:rPr lang="sk-SK" sz="1600" smtClean="0"/>
            </a:br>
            <a:r>
              <a:rPr lang="sk-SK" sz="1600" smtClean="0"/>
              <a:t>rovnice                     . Urči </a:t>
            </a:r>
            <a:r>
              <a:rPr lang="sk-SK" sz="1600" b="0" i="1" smtClean="0"/>
              <a:t>x</a:t>
            </a:r>
            <a:r>
              <a:rPr lang="sk-SK" sz="1600" smtClean="0"/>
              <a:t> – </a:t>
            </a:r>
            <a:r>
              <a:rPr lang="sk-SK" sz="1600" b="0" i="1" smtClean="0"/>
              <a:t>y</a:t>
            </a:r>
            <a:r>
              <a:rPr lang="sk-SK" sz="1600" smtClean="0"/>
              <a:t>.</a:t>
            </a:r>
            <a:br>
              <a:rPr lang="sk-SK" sz="1600" smtClean="0"/>
            </a:br>
            <a:r>
              <a:rPr lang="sk-SK" sz="1600" smtClean="0"/>
              <a:t> </a:t>
            </a:r>
            <a:endParaRPr lang="sk-SK" sz="1400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-39,4</a:t>
            </a:r>
          </a:p>
          <a:p>
            <a:pPr eaLnBrk="1" hangingPunct="1"/>
            <a:r>
              <a:rPr lang="sk-SK" smtClean="0"/>
              <a:t>B. -40,6</a:t>
            </a:r>
          </a:p>
          <a:p>
            <a:pPr eaLnBrk="1" hangingPunct="1"/>
            <a:r>
              <a:rPr lang="sk-SK" smtClean="0"/>
              <a:t>C. 39,4</a:t>
            </a:r>
          </a:p>
          <a:p>
            <a:pPr eaLnBrk="1" hangingPunct="1"/>
            <a:r>
              <a:rPr lang="sk-SK" smtClean="0"/>
              <a:t>D. 41,0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1692275" y="1268413"/>
          <a:ext cx="11620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Rovnica" r:id="rId4" imgW="774360" imgH="393480" progId="Equation.3">
                  <p:embed/>
                </p:oleObj>
              </mc:Choice>
              <mc:Fallback>
                <p:oleObj name="Rovnica" r:id="rId4" imgW="7743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268413"/>
                        <a:ext cx="11620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7942263" cy="1344612"/>
          </a:xfrm>
        </p:spPr>
        <p:txBody>
          <a:bodyPr/>
          <a:lstStyle/>
          <a:p>
            <a:pPr eaLnBrk="1" hangingPunct="1"/>
            <a:r>
              <a:rPr lang="sk-SK" sz="1600" smtClean="0"/>
              <a:t>20. Nech </a:t>
            </a:r>
            <a:r>
              <a:rPr lang="sk-SK" sz="1600" b="0" i="1" smtClean="0"/>
              <a:t>x </a:t>
            </a:r>
            <a:r>
              <a:rPr lang="sk-SK" sz="1600" smtClean="0"/>
              <a:t>je riešením rovnice (2</a:t>
            </a:r>
            <a:r>
              <a:rPr lang="sk-SK" sz="1600" i="1" smtClean="0"/>
              <a:t>x</a:t>
            </a:r>
            <a:r>
              <a:rPr lang="sk-SK" sz="1600" smtClean="0"/>
              <a:t>+1)(4-3</a:t>
            </a:r>
            <a:r>
              <a:rPr lang="sk-SK" sz="1600" b="0" i="1" smtClean="0"/>
              <a:t>x</a:t>
            </a:r>
            <a:r>
              <a:rPr lang="sk-SK" sz="1600" smtClean="0"/>
              <a:t>)=1-6</a:t>
            </a:r>
            <a:r>
              <a:rPr lang="sk-SK" sz="1600" b="0" i="1" smtClean="0"/>
              <a:t>x</a:t>
            </a:r>
            <a:r>
              <a:rPr lang="sk-SK" sz="1600" baseline="30000" smtClean="0"/>
              <a:t>2</a:t>
            </a:r>
            <a:r>
              <a:rPr lang="sk-SK" sz="1600" smtClean="0"/>
              <a:t> a nech </a:t>
            </a:r>
            <a:r>
              <a:rPr lang="sk-SK" sz="1600" b="0" i="1" smtClean="0"/>
              <a:t>y</a:t>
            </a:r>
            <a:r>
              <a:rPr lang="sk-SK" sz="1600" smtClean="0"/>
              <a:t> je riešením </a:t>
            </a:r>
            <a:br>
              <a:rPr lang="sk-SK" sz="1600" smtClean="0"/>
            </a:br>
            <a:r>
              <a:rPr lang="sk-SK" sz="1600" smtClean="0"/>
              <a:t/>
            </a:r>
            <a:br>
              <a:rPr lang="sk-SK" sz="1600" smtClean="0"/>
            </a:br>
            <a:r>
              <a:rPr lang="sk-SK" sz="1600" smtClean="0"/>
              <a:t>rovnice                     . Urči </a:t>
            </a:r>
            <a:r>
              <a:rPr lang="sk-SK" sz="1600" b="0" i="1" smtClean="0"/>
              <a:t>x</a:t>
            </a:r>
            <a:r>
              <a:rPr lang="sk-SK" sz="1600" smtClean="0"/>
              <a:t> – </a:t>
            </a:r>
            <a:r>
              <a:rPr lang="sk-SK" sz="1600" b="0" i="1" smtClean="0"/>
              <a:t>y</a:t>
            </a:r>
            <a:r>
              <a:rPr lang="sk-SK" sz="1600" smtClean="0"/>
              <a:t>.</a:t>
            </a:r>
            <a:br>
              <a:rPr lang="sk-SK" sz="1600" smtClean="0"/>
            </a:br>
            <a:r>
              <a:rPr lang="sk-SK" sz="1600" smtClean="0"/>
              <a:t> </a:t>
            </a:r>
            <a:endParaRPr lang="sk-SK" sz="140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sk-SK" sz="2100" smtClean="0"/>
              <a:t>Najskôr dané rovnice vyriešime:</a:t>
            </a:r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r>
              <a:rPr lang="sk-SK" sz="2100" smtClean="0"/>
              <a:t>Určíme hodnotu výrazu </a:t>
            </a:r>
            <a:r>
              <a:rPr lang="sk-SK" sz="2100" b="1" i="1" smtClean="0"/>
              <a:t>x</a:t>
            </a:r>
            <a:r>
              <a:rPr lang="sk-SK" sz="2100" smtClean="0"/>
              <a:t> – </a:t>
            </a:r>
            <a:r>
              <a:rPr lang="sk-SK" sz="2100" b="1" i="1" smtClean="0"/>
              <a:t>y</a:t>
            </a:r>
            <a:r>
              <a:rPr lang="sk-SK" sz="2100" smtClean="0"/>
              <a:t>:</a:t>
            </a:r>
            <a:br>
              <a:rPr lang="sk-SK" sz="2100" smtClean="0"/>
            </a:br>
            <a:r>
              <a:rPr lang="sk-SK" sz="2100" smtClean="0"/>
              <a:t> – 0,6 – (– 40) = – 0,6 + 40 = 39,4</a:t>
            </a:r>
          </a:p>
          <a:p>
            <a:pPr eaLnBrk="1" hangingPunct="1">
              <a:lnSpc>
                <a:spcPct val="80000"/>
              </a:lnSpc>
            </a:pPr>
            <a:endParaRPr lang="sk-SK" sz="21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4800" b="1" smtClean="0"/>
              <a:t>C</a:t>
            </a:r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08550" name="Object 6"/>
          <p:cNvGraphicFramePr>
            <a:graphicFrameLocks noChangeAspect="1"/>
          </p:cNvGraphicFramePr>
          <p:nvPr/>
        </p:nvGraphicFramePr>
        <p:xfrm>
          <a:off x="1619250" y="1268413"/>
          <a:ext cx="11620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Rovnica" r:id="rId4" imgW="774360" imgH="393480" progId="Equation.3">
                  <p:embed/>
                </p:oleObj>
              </mc:Choice>
              <mc:Fallback>
                <p:oleObj name="Rovnica" r:id="rId4" imgW="7743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268413"/>
                        <a:ext cx="11620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08551" name="Object 7"/>
          <p:cNvGraphicFramePr>
            <a:graphicFrameLocks noChangeAspect="1"/>
          </p:cNvGraphicFramePr>
          <p:nvPr/>
        </p:nvGraphicFramePr>
        <p:xfrm>
          <a:off x="1908175" y="3068638"/>
          <a:ext cx="2122488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Rovnica" r:id="rId6" imgW="1498320" imgH="1168200" progId="Equation.3">
                  <p:embed/>
                </p:oleObj>
              </mc:Choice>
              <mc:Fallback>
                <p:oleObj name="Rovnica" r:id="rId6" imgW="149832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068638"/>
                        <a:ext cx="2122488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08553" name="Object 9"/>
          <p:cNvGraphicFramePr>
            <a:graphicFrameLocks noChangeAspect="1"/>
          </p:cNvGraphicFramePr>
          <p:nvPr/>
        </p:nvGraphicFramePr>
        <p:xfrm>
          <a:off x="5795963" y="3068638"/>
          <a:ext cx="1633537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Rovnica" r:id="rId8" imgW="1130040" imgH="1091880" progId="Equation.3">
                  <p:embed/>
                </p:oleObj>
              </mc:Choice>
              <mc:Fallback>
                <p:oleObj name="Rovnica" r:id="rId8" imgW="1130040" imgH="1091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068638"/>
                        <a:ext cx="1633537" cy="157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 eaLnBrk="1" hangingPunct="1"/>
            <a:r>
              <a:rPr lang="sk-SK" sz="1600" smtClean="0"/>
              <a:t>2. Koľko záporných celých čísel väčších ako – 20 je riešením nerovnice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sk-SK" sz="1600" smtClean="0">
                <a:solidFill>
                  <a:schemeClr val="bg1"/>
                </a:solidFill>
              </a:rPr>
              <a:t>.</a:t>
            </a:r>
            <a:r>
              <a:rPr lang="sk-SK" sz="1600" smtClean="0"/>
              <a:t>               ?</a:t>
            </a:r>
            <a:br>
              <a:rPr lang="sk-SK" sz="1600" smtClean="0"/>
            </a:br>
            <a:endParaRPr lang="sk-SK" sz="16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20737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sk-SK" sz="2100" smtClean="0"/>
              <a:t>Danú nerovnicu vyriešime: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7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7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7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7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100" smtClean="0"/>
          </a:p>
          <a:p>
            <a:pPr eaLnBrk="1" hangingPunct="1">
              <a:lnSpc>
                <a:spcPct val="80000"/>
              </a:lnSpc>
            </a:pPr>
            <a:r>
              <a:rPr lang="sk-SK" sz="2100" smtClean="0"/>
              <a:t>Vypíšeme všetky čísla, ktoré sú väčšie ako -20 a menšie ako -1,8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/>
              <a:t>x </a:t>
            </a:r>
            <a:r>
              <a:rPr lang="sk-SK" sz="2100" smtClean="0">
                <a:sym typeface="Symbol" pitchFamily="18" charset="2"/>
              </a:rPr>
              <a:t></a:t>
            </a:r>
            <a:r>
              <a:rPr lang="en-US" sz="2100" smtClean="0">
                <a:sym typeface="Symbol" pitchFamily="18" charset="2"/>
              </a:rPr>
              <a:t>{-19, -18, </a:t>
            </a:r>
            <a:r>
              <a:rPr lang="sk-SK" sz="2100" smtClean="0">
                <a:sym typeface="Symbol" pitchFamily="18" charset="2"/>
              </a:rPr>
              <a:t>-17, -16, -15,-14, -13, </a:t>
            </a:r>
            <a:r>
              <a:rPr lang="en-US" sz="2100" smtClean="0">
                <a:sym typeface="Symbol" pitchFamily="18" charset="2"/>
              </a:rPr>
              <a:t>…,</a:t>
            </a:r>
            <a:r>
              <a:rPr lang="sk-SK" sz="2100" smtClean="0">
                <a:sym typeface="Symbol" pitchFamily="18" charset="2"/>
              </a:rPr>
              <a:t>-6,</a:t>
            </a:r>
            <a:r>
              <a:rPr lang="en-US" sz="2100" smtClean="0">
                <a:sym typeface="Symbol" pitchFamily="18" charset="2"/>
              </a:rPr>
              <a:t> </a:t>
            </a:r>
            <a:r>
              <a:rPr lang="sk-SK" sz="2100" smtClean="0">
                <a:sym typeface="Symbol" pitchFamily="18" charset="2"/>
              </a:rPr>
              <a:t>-5, -4, </a:t>
            </a:r>
            <a:r>
              <a:rPr lang="en-US" sz="2100" smtClean="0">
                <a:sym typeface="Symbol" pitchFamily="18" charset="2"/>
              </a:rPr>
              <a:t>-3, -2}, </a:t>
            </a:r>
            <a:r>
              <a:rPr lang="sk-SK" sz="2100" smtClean="0">
                <a:sym typeface="Symbol" pitchFamily="18" charset="2"/>
              </a:rPr>
              <a:t/>
            </a:r>
            <a:br>
              <a:rPr lang="sk-SK" sz="2100" smtClean="0">
                <a:sym typeface="Symbol" pitchFamily="18" charset="2"/>
              </a:rPr>
            </a:br>
            <a:r>
              <a:rPr lang="sk-SK" sz="2100" smtClean="0">
                <a:sym typeface="Symbol" pitchFamily="18" charset="2"/>
              </a:rPr>
              <a:t>čo</a:t>
            </a:r>
            <a:r>
              <a:rPr lang="cs-CZ" sz="2100" smtClean="0">
                <a:sym typeface="Symbol" pitchFamily="18" charset="2"/>
              </a:rPr>
              <a:t> je 18 čísel.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100" smtClean="0">
              <a:sym typeface="Symbol" pitchFamily="18" charset="2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700" b="1" smtClean="0"/>
              <a:t>D</a:t>
            </a:r>
            <a:endParaRPr lang="cs-CZ" sz="2100" smtClean="0">
              <a:sym typeface="Symbol" pitchFamily="18" charset="2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100" smtClean="0"/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116013" y="1268413"/>
          <a:ext cx="15113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Rovnica" r:id="rId4" imgW="1040948" imgH="444307" progId="Equation.3">
                  <p:embed/>
                </p:oleObj>
              </mc:Choice>
              <mc:Fallback>
                <p:oleObj name="Rovnica" r:id="rId4" imgW="1040948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268413"/>
                        <a:ext cx="15113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59402" name="Object 10"/>
          <p:cNvGraphicFramePr>
            <a:graphicFrameLocks noChangeAspect="1"/>
          </p:cNvGraphicFramePr>
          <p:nvPr/>
        </p:nvGraphicFramePr>
        <p:xfrm>
          <a:off x="4356100" y="2276475"/>
          <a:ext cx="2449513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Rovnica" r:id="rId6" imgW="1663700" imgH="1549400" progId="Equation.3">
                  <p:embed/>
                </p:oleObj>
              </mc:Choice>
              <mc:Fallback>
                <p:oleObj name="Rovnica" r:id="rId6" imgW="1663700" imgH="1549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276475"/>
                        <a:ext cx="2449513" cy="228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3.</a:t>
            </a:r>
            <a:r>
              <a:rPr lang="sk-SK" sz="2000" smtClean="0"/>
              <a:t> </a:t>
            </a:r>
            <a:r>
              <a:rPr lang="sk-SK" sz="1600" smtClean="0"/>
              <a:t>Ktorá z ponúknutých rovností je matematickým zápisom nasledujúcej</a:t>
            </a:r>
            <a:br>
              <a:rPr lang="sk-SK" sz="1600" smtClean="0"/>
            </a:br>
            <a:r>
              <a:rPr lang="sk-SK" sz="1600" smtClean="0"/>
              <a:t>vety: „Ak 40 % z čísla Z zmenším o číslo V, dostanem opačné číslo k číslu Z - V?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A. 0,4Z – V=V – Z  </a:t>
            </a:r>
          </a:p>
          <a:p>
            <a:pPr eaLnBrk="1" hangingPunct="1"/>
            <a:r>
              <a:rPr lang="sk-SK" smtClean="0"/>
              <a:t>B. 40Z – V = V – Z </a:t>
            </a:r>
          </a:p>
          <a:p>
            <a:pPr eaLnBrk="1" hangingPunct="1"/>
            <a:r>
              <a:rPr lang="sk-SK" smtClean="0"/>
              <a:t>C. 0,4Z – V = 1 : (Z – V)</a:t>
            </a:r>
          </a:p>
          <a:p>
            <a:pPr eaLnBrk="1" hangingPunct="1"/>
            <a:r>
              <a:rPr lang="sk-SK" smtClean="0"/>
              <a:t>D. 40Z – V = 1 : (V – Z)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3.</a:t>
            </a:r>
            <a:r>
              <a:rPr lang="sk-SK" sz="2000" smtClean="0"/>
              <a:t> </a:t>
            </a:r>
            <a:r>
              <a:rPr lang="sk-SK" sz="1600" smtClean="0"/>
              <a:t>Ktorá z ponúknutých rovností je matematickým zápisom nasledujúcej</a:t>
            </a:r>
            <a:br>
              <a:rPr lang="sk-SK" sz="1600" smtClean="0"/>
            </a:br>
            <a:r>
              <a:rPr lang="sk-SK" sz="1600" smtClean="0"/>
              <a:t>vety: „Ak 40 % z čísla Z zmenším o číslo V, dostanem opačné číslo k číslu Z - V?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/>
              <a:t>40 % z čísla Z je 0,40Z</a:t>
            </a:r>
          </a:p>
          <a:p>
            <a:pPr eaLnBrk="1" hangingPunct="1"/>
            <a:r>
              <a:rPr lang="sk-SK" sz="2100" smtClean="0"/>
              <a:t>Zmenším o číslo V.................0,40Z – V </a:t>
            </a:r>
          </a:p>
          <a:p>
            <a:pPr eaLnBrk="1" hangingPunct="1"/>
            <a:r>
              <a:rPr lang="sk-SK" sz="2100" smtClean="0"/>
              <a:t>Opačné číslo k číslu Z – V.....V – Z </a:t>
            </a:r>
          </a:p>
          <a:p>
            <a:pPr eaLnBrk="1" hangingPunct="1"/>
            <a:r>
              <a:rPr lang="sk-SK" sz="2100" smtClean="0"/>
              <a:t>0,4Z – V=V – Z</a:t>
            </a:r>
          </a:p>
          <a:p>
            <a:pPr eaLnBrk="1" hangingPunct="1">
              <a:buFont typeface="Wingdings" pitchFamily="2" charset="2"/>
              <a:buNone/>
            </a:pPr>
            <a:endParaRPr lang="sk-SK" sz="2100" smtClean="0"/>
          </a:p>
          <a:p>
            <a:pPr eaLnBrk="1" hangingPunct="1"/>
            <a:endParaRPr lang="sk-SK" sz="2100" smtClean="0"/>
          </a:p>
          <a:p>
            <a:pPr eaLnBrk="1" hangingPunct="1"/>
            <a:endParaRPr lang="sk-SK" sz="2100" smtClean="0"/>
          </a:p>
          <a:p>
            <a:pPr eaLnBrk="1" hangingPunct="1"/>
            <a:endParaRPr lang="sk-SK" sz="2100" smtClean="0"/>
          </a:p>
          <a:p>
            <a:pPr algn="ctr" eaLnBrk="1" hangingPunct="1">
              <a:buFont typeface="Wingdings" pitchFamily="2" charset="2"/>
              <a:buNone/>
            </a:pPr>
            <a:r>
              <a:rPr lang="sk-SK" sz="4000" b="1" smtClean="0"/>
              <a:t>A</a:t>
            </a:r>
            <a:endParaRPr lang="sk-SK" sz="2100" smtClean="0"/>
          </a:p>
          <a:p>
            <a:pPr algn="ctr" eaLnBrk="1" hangingPunct="1">
              <a:buFont typeface="Wingdings" pitchFamily="2" charset="2"/>
              <a:buNone/>
            </a:pPr>
            <a:endParaRPr lang="sk-SK" sz="21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1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4.</a:t>
            </a:r>
            <a:r>
              <a:rPr lang="sk-SK" sz="2000" smtClean="0"/>
              <a:t> </a:t>
            </a:r>
            <a:r>
              <a:rPr lang="sk-SK" sz="1600" smtClean="0"/>
              <a:t>Na </a:t>
            </a:r>
            <a:r>
              <a:rPr lang="sk-SK" sz="1600" i="1" smtClean="0"/>
              <a:t>ostrove COOK</a:t>
            </a:r>
            <a:r>
              <a:rPr lang="sk-SK" sz="1600" smtClean="0"/>
              <a:t> sa v roku 2003 vysadilo dvakrát menej stromov ako sa vyrezalo. Diagramy 1 a 2 znázorňujú druhové zloženie stromov, ktoré sa vyrezali a druhové zloženie stromov, ktoré sa vysadili. Zisti, koľko dubov vyrezali v roku 2003 na </a:t>
            </a:r>
            <a:r>
              <a:rPr lang="sk-SK" sz="1600" i="1" smtClean="0"/>
              <a:t>ostrove COOK</a:t>
            </a:r>
            <a:r>
              <a:rPr lang="sk-SK" sz="1600" smtClean="0"/>
              <a:t>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k-SK" sz="2400" smtClean="0"/>
              <a:t>A. 240 000  </a:t>
            </a:r>
          </a:p>
          <a:p>
            <a:pPr eaLnBrk="1" hangingPunct="1"/>
            <a:r>
              <a:rPr lang="sk-SK" sz="2400" smtClean="0"/>
              <a:t>B. 480 000 </a:t>
            </a:r>
          </a:p>
          <a:p>
            <a:pPr eaLnBrk="1" hangingPunct="1"/>
            <a:r>
              <a:rPr lang="sk-SK" sz="2400" smtClean="0"/>
              <a:t>C. 512 000</a:t>
            </a:r>
          </a:p>
          <a:p>
            <a:pPr eaLnBrk="1" hangingPunct="1"/>
            <a:r>
              <a:rPr lang="sk-SK" sz="2400" smtClean="0"/>
              <a:t>D. 960 000</a:t>
            </a:r>
          </a:p>
        </p:txBody>
      </p:sp>
      <p:graphicFrame>
        <p:nvGraphicFramePr>
          <p:cNvPr id="63521" name="Object 33"/>
          <p:cNvGraphicFramePr>
            <a:graphicFrameLocks noChangeAspect="1"/>
          </p:cNvGraphicFramePr>
          <p:nvPr>
            <p:ph sz="quarter" idx="2"/>
          </p:nvPr>
        </p:nvGraphicFramePr>
        <p:xfrm>
          <a:off x="1908175" y="4076700"/>
          <a:ext cx="3460750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Graf" r:id="rId4" imgW="3543210" imgH="2362177" progId="Excel.Chart.8">
                  <p:embed/>
                </p:oleObj>
              </mc:Choice>
              <mc:Fallback>
                <p:oleObj name="Graf" r:id="rId4" imgW="3543210" imgH="2362177" progId="Excel.Chart.8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076700"/>
                        <a:ext cx="3460750" cy="230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3" name="Object 35"/>
          <p:cNvGraphicFramePr>
            <a:graphicFrameLocks noChangeAspect="1"/>
          </p:cNvGraphicFramePr>
          <p:nvPr>
            <p:ph sz="quarter" idx="3"/>
          </p:nvPr>
        </p:nvGraphicFramePr>
        <p:xfrm>
          <a:off x="5364163" y="1773238"/>
          <a:ext cx="33528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Graf" r:id="rId6" imgW="4905487" imgH="3762361" progId="Excel.Chart.8">
                  <p:embed/>
                </p:oleObj>
              </mc:Choice>
              <mc:Fallback>
                <p:oleObj name="Graf" r:id="rId6" imgW="4905487" imgH="3762361" progId="Excel.Chart.8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773238"/>
                        <a:ext cx="3352800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OleChart spid="63521" grpId="0"/>
      <p:bldOleChart spid="635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600" smtClean="0"/>
              <a:t>4.</a:t>
            </a:r>
            <a:r>
              <a:rPr lang="sk-SK" sz="2000" smtClean="0"/>
              <a:t> </a:t>
            </a:r>
            <a:r>
              <a:rPr lang="sk-SK" sz="1600" smtClean="0"/>
              <a:t>Na </a:t>
            </a:r>
            <a:r>
              <a:rPr lang="sk-SK" sz="1600" i="1" smtClean="0"/>
              <a:t>ostrove COOK</a:t>
            </a:r>
            <a:r>
              <a:rPr lang="sk-SK" sz="1600" smtClean="0"/>
              <a:t> sa v roku 2003 vysadilo dvakrát menej stromov ako sa vyrezalo. Diagramy 1 a 2 znázorňujú druhové zloženie stromov, ktoré sa vyrezali a druhové zloženie stromov, ktoré sa vysadili. Zisti, koľko dubov vyrezali v roku 2003 na </a:t>
            </a:r>
            <a:r>
              <a:rPr lang="sk-SK" sz="1600" i="1" smtClean="0"/>
              <a:t>ostrove COOK</a:t>
            </a:r>
            <a:r>
              <a:rPr lang="sk-SK" sz="1600" smtClean="0"/>
              <a:t>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/>
              <a:t>Počet všetkých vysadených stromov: </a:t>
            </a:r>
            <a:br>
              <a:rPr lang="sk-SK" sz="2100" smtClean="0"/>
            </a:br>
            <a:r>
              <a:rPr lang="sk-SK" sz="2100" smtClean="0"/>
              <a:t>450 000 + 300 000 + 675 000 + 75 000 = 1 500 000</a:t>
            </a:r>
          </a:p>
          <a:p>
            <a:pPr eaLnBrk="1" hangingPunct="1"/>
            <a:r>
              <a:rPr lang="sk-SK" sz="2100" smtClean="0"/>
              <a:t>Počet všetkých vyrezaných stromov:</a:t>
            </a:r>
            <a:br>
              <a:rPr lang="sk-SK" sz="2100" smtClean="0"/>
            </a:br>
            <a:r>
              <a:rPr lang="sk-SK" sz="2100" smtClean="0"/>
              <a:t>3 000 000</a:t>
            </a:r>
          </a:p>
          <a:p>
            <a:pPr eaLnBrk="1" hangingPunct="1"/>
            <a:r>
              <a:rPr lang="sk-SK" sz="2100" smtClean="0"/>
              <a:t>Dubov vyrezali 32 %, t.j. 0,32  . 3 000 000 = 960 000</a:t>
            </a:r>
          </a:p>
          <a:p>
            <a:pPr eaLnBrk="1" hangingPunct="1"/>
            <a:endParaRPr lang="sk-SK" sz="2100" smtClean="0"/>
          </a:p>
          <a:p>
            <a:pPr algn="ctr" eaLnBrk="1" hangingPunct="1">
              <a:buFont typeface="Wingdings" pitchFamily="2" charset="2"/>
              <a:buNone/>
            </a:pPr>
            <a:endParaRPr lang="sk-SK" sz="2100" smtClean="0"/>
          </a:p>
          <a:p>
            <a:pPr algn="ctr" eaLnBrk="1" hangingPunct="1">
              <a:buFont typeface="Wingdings" pitchFamily="2" charset="2"/>
              <a:buNone/>
            </a:pPr>
            <a:endParaRPr lang="sk-SK" sz="2100" smtClean="0"/>
          </a:p>
          <a:p>
            <a:pPr algn="ctr" eaLnBrk="1" hangingPunct="1">
              <a:buFont typeface="Wingdings" pitchFamily="2" charset="2"/>
              <a:buNone/>
            </a:pPr>
            <a:r>
              <a:rPr lang="sk-SK" sz="4000" b="1" smtClean="0"/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679</TotalTime>
  <Words>2131</Words>
  <Application>Microsoft Office PowerPoint</Application>
  <PresentationFormat>Prezentácia na obrazovke (4:3)</PresentationFormat>
  <Paragraphs>332</Paragraphs>
  <Slides>41</Slides>
  <Notes>41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41</vt:i4>
      </vt:variant>
    </vt:vector>
  </HeadingPairs>
  <TitlesOfParts>
    <vt:vector size="50" baseType="lpstr">
      <vt:lpstr>Arial</vt:lpstr>
      <vt:lpstr>Wingdings</vt:lpstr>
      <vt:lpstr>Calibri</vt:lpstr>
      <vt:lpstr>Times New Roman</vt:lpstr>
      <vt:lpstr>Symbol</vt:lpstr>
      <vt:lpstr>Wingdings 3</vt:lpstr>
      <vt:lpstr>Capsules</vt:lpstr>
      <vt:lpstr>Microsoft Equation 3.0</vt:lpstr>
      <vt:lpstr>Graf programu Microsoft Office Excel</vt:lpstr>
      <vt:lpstr>Monitor 9 - 2004</vt:lpstr>
      <vt:lpstr>1. Koľkokrát je väčší najmenší spoločný násobok čísel 84 a 126 ako ich najväčší spoločný deliteľ?</vt:lpstr>
      <vt:lpstr>1. Koľkokrát je väčší najmenší spoločný násobok čísel 84 a 126 ako ich najväčší spoločný deliteľ?</vt:lpstr>
      <vt:lpstr>2. Koľko záporných celých čísel väčších ako – 20 je riešením nerovnice                                                                                                                                                                                                                                                      .               ? </vt:lpstr>
      <vt:lpstr>2. Koľko záporných celých čísel väčších ako – 20 je riešením nerovnice                                                                                                                                                                                                                                                      .               ? </vt:lpstr>
      <vt:lpstr>3. Ktorá z ponúknutých rovností je matematickým zápisom nasledujúcej vety: „Ak 40 % z čísla Z zmenším o číslo V, dostanem opačné číslo k číslu Z - V?</vt:lpstr>
      <vt:lpstr>3. Ktorá z ponúknutých rovností je matematickým zápisom nasledujúcej vety: „Ak 40 % z čísla Z zmenším o číslo V, dostanem opačné číslo k číslu Z - V?</vt:lpstr>
      <vt:lpstr>4. Na ostrove COOK sa v roku 2003 vysadilo dvakrát menej stromov ako sa vyrezalo. Diagramy 1 a 2 znázorňujú druhové zloženie stromov, ktoré sa vyrezali a druhové zloženie stromov, ktoré sa vysadili. Zisti, koľko dubov vyrezali v roku 2003 na ostrove COOK.</vt:lpstr>
      <vt:lpstr>4. Na ostrove COOK sa v roku 2003 vysadilo dvakrát menej stromov ako sa vyrezalo. Diagramy 1 a 2 znázorňujú druhové zloženie stromov, ktoré sa vyrezali a druhové zloženie stromov, ktoré sa vysadili. Zisti, koľko dubov vyrezali v roku 2003 na ostrove COOK.</vt:lpstr>
      <vt:lpstr>5. Petra má 600 CD diskov. Viera má o 30 % viac CD diskov ako Petra, ale o 40 % menej ako Jozef. Koľko CD diskov má Jozef?</vt:lpstr>
      <vt:lpstr>5. Petra má 600 CD diskov. Viera má o 30 % viac CD diskov ako Petra, ale o 40 % menej ako Jozef. Koľko CD diskov má Jozef?</vt:lpstr>
      <vt:lpstr>6. Karol mal o 235 známok viac ako Filip. Potom vymenil Karol svoju sadu 107 známok o športe za Filipovu sadu 172 známok o kozmonautike. Po výmene má Karol 2-krát viac známok ako Filip. Koľko známok majú Karol a Filip spolu?</vt:lpstr>
      <vt:lpstr>6. Karol mal o 235 známok viac ako Filip. Potom vymenil Karol svoju sadu 107 známok o športe za Filipovu sadu 172 známok o kozmonautike. Po výmene má Karol 2-krát viac známok ako Filip. Koľko známok majú Karol a Filip spolu?</vt:lpstr>
      <vt:lpstr>7. Priamky p a q na náčrtku sú rovnobežné, priamky p a s zvierajú uhol 30O, priamky r a s uhol 70O. Aký je rozdiel veľkostí uhlov  a ?</vt:lpstr>
      <vt:lpstr>7. Priamky p a q na náčrtku sú rovnobežné, priamky p a s zvierajú uhol 30O, priamky r a s uhol 70O. Aký je rozdiel veľkostí uhlov  a ?</vt:lpstr>
      <vt:lpstr>8. Viera správne narysovala trojuholník ABC podľa nasledujúceho postupu:     1. úsečka AB, AB=10 cm 2. bod D, D leží na úsečke AB, BD=5 cm 3. kružnicu k, k(B, 6 cm) 4. kružnicu m, m(D, 5 cm) 5. bod C, C leží na oboch  kružniciach k, m  Urči dĺžku strany AC</vt:lpstr>
      <vt:lpstr>8. Viera správne narysovala trojuholník ABC podľa nasledujúceho postupu:1. úsečka AB, AB=10 cm; 2. bod D, D leží na úsečke AB, BD=5 cm; 3. Kružnicu k, k(B, 6 cm); 4. kružnicu m, m(D, 5 cm);        5. bod C, C leží na oboch  kružniciach k, m.  Urči dĺžku strany AC.</vt:lpstr>
      <vt:lpstr>9. Trávnatá časť parku na ostrove COOK má tvar trojuholníka s pôvodnou výmerou 120 m2 . Pri ďalšom rozširovaní mestskej zelene sa obyvatelia rozhodli, že novú trávnatú časť parku rovnakého tvaru ako pôvodná zväčšia tak, že všetky strany budú 4-krát dlhšie. Koľko m2 bude mať nová trávnatá časť parku?</vt:lpstr>
      <vt:lpstr>9. Trávnatá časť parku na ostrove COOK má tvar trojuholníka s pôvodnou výmerou 120 m2 . Pri ďalšom rozširovaní mestskej zelene sa obyvatelia rozhodli, že novú trávnatú časť parku rovnakého tvaru ako pôvodná zväčšia tak, že všetky strany budú 4-krát dlhšie. Koľko m2 bude mať nová trávnatá časť parku?</vt:lpstr>
      <vt:lpstr>10. Urči objem trojbokého hranola, ktorého sieť je načrtnutá na obrázku.</vt:lpstr>
      <vt:lpstr>10. Urči objem trojbokého hranola, ktorého sieť je načrtnutá na obrázku.</vt:lpstr>
      <vt:lpstr>11. Daný je trojuholník ABC so stranami  a = 10 cm, b = 14 cm, c = 20 cm. V jeho vrcholoch sme zostrojili tri kružnice tak, že sa navzájom zvonka dotýkajú. Urči aký je súčet ich polomerov.</vt:lpstr>
      <vt:lpstr>11. Daný je trojuholník ABC so stranami  a = 10 cm, b = 14 cm, c = 20 cm. V jeho vrcholoch sme zostrojili tri kružnice tak, že sa navzájom zvonka dotýkajú. Urči aký je súčet ich polomerov.</vt:lpstr>
      <vt:lpstr>12. V pokladni máme 5 zlatých mincí a niekoľko strieborných mincí. Pravdepodobnosť, že náhodne vytiahneme z tejto pokladne zlatú mincu je  .Koľko strieborných mincí je v pokladni?</vt:lpstr>
      <vt:lpstr>12. V pokladni máme 5 zlatých mincí a niekoľko strieborných mincí. Pravdepodobnosť, že náhodne vytiahneme z tejto pokladne zlatú mincu je  .Koľko strieborných mincí je v pokladni?</vt:lpstr>
      <vt:lpstr>13. Karol projektuje obchodné centrum, ktoré budú tvoriť 4 budovy rovnakého štvorcového prierezu, ale rôznych výšok rozmiestené podľa plánika na obrázku. Výšky jednotlivých budov majú byť 20 m, 28 m, 36 m a 44 m. Karol môže tieto budovy rozmiestniť ľubovoľne, ale dve najvyššie budovy nesmie dať vedľa seba. Urči, koľko je takých možností.</vt:lpstr>
      <vt:lpstr>13. Karol projektuje obchodné centrum, ktoré budú tvoriť 4 budovy rovnakého štvorcového prierezu, ale rôznych výšok rozmiestené podľa plánika na obrázku. Výšky jednotlivých budov majú byť 20 m, 28 m, 36 m a 44 m. Karol môže tieto budovy rozmiestniť ľubovoľne, ale dve najvyššie budovy nesmie dať vedľa seba. Urči, koľko je takých možností.</vt:lpstr>
      <vt:lpstr>14. Boris chce z kociek o hrane dĺžky 4 cm a z kociek o hrane dĺžky 1 cm poskladať jednu kocku s hranou dĺžky 5 cm. Urči, koľko kociek na to potrebuje.</vt:lpstr>
      <vt:lpstr>14. Boris chce z kociek o hrane dĺžky 4 cm a z kociek o hrane dĺžky 1 cm poskladať jednu kocku s hranou dĺžky 5 cm. Urči, koľko kociek na to potrebuje.</vt:lpstr>
      <vt:lpstr>15. O koľko je číslo (-0,1) menšie ako jeho tisícina?</vt:lpstr>
      <vt:lpstr>15. O koľko je číslo (-0,1) menšie ako jeho tisícina?</vt:lpstr>
      <vt:lpstr>16. Medzi veličinami x a y je funkčná závislosť. Veličina y je nepriamo úmerná druhej mocnine veličiny x. Ak x = 10, tak y = 4. Akú hodnotu nadobúda y, ak x = 4?</vt:lpstr>
      <vt:lpstr>16. Medzi veličinami x a y je funkčná závislosť. Veličina y je nepriamo úmerná druhej mocnine veličiny x. Ak x = 10, tak y = 4. Akú hodnotu nadobúda y, ak x = 4?</vt:lpstr>
      <vt:lpstr>17. Na obrázku je znázornený graf závislosti rýchlosti telesa M od času v priebehu prvých 20 sekúnd jeho pohybu.. Predradíme Vám, že vzdialenosť (v metroch), ktorú teleso M prešlo medzi 2 a 15 sekundou sa číselne rovná obsahu vyfarbenej plochy na obrázku. Urči túto vzdialenosť.</vt:lpstr>
      <vt:lpstr>17. Na obrázku je znázornený graf závislosti rýchlosti telesa M od času v priebehu prvých 20 sekúnd jeho pohybu.. Predradíme Vám, že vzdialenosť (v metroch), ktorú teleso M prešlo medzi 2 a 15 sekundou sa číselne rovná obsahu vyfarbenej plochy na obrázku. Urči túto vzdialenosť.</vt:lpstr>
      <vt:lpstr>18. Na mape ostrova COOK meria cykloturistický chodník 0,025 m. Cyklista pohybujúci sa rovnomerným pohybom rýchlosťou 15 km za hodinu, prejde celý chodník za 2/3 hodiny. Urči, akú mierku má mapa ostrova COOK.</vt:lpstr>
      <vt:lpstr>18. Na mape ostrova COOK meria cykloturistický chodník 0,025 m. Cyklista pohybujúci sa rovnomerným pohybom rýchlosťou 15 km za hodinu, prejde celý chodník za 2/3 hodiny. Urči, akú mierku má mapa ostrova COOK.</vt:lpstr>
      <vt:lpstr>19. Urči hodnotu výrazu                , x  0 pre číslo x, ktoré je na číselnej osi     v strede medzi číslami 11 a -19.</vt:lpstr>
      <vt:lpstr>19. Urči hodnotu výrazu                , x  0 pre číslo x, ktoré je na číselnej osi     v strede medzi číslami 11 a -19.</vt:lpstr>
      <vt:lpstr>20. Nech x je riešením rovnice (2x+1)(4-3x)=1-6x2 a nech y je riešením   rovnice                     . Urči x – y.  </vt:lpstr>
      <vt:lpstr>20. Nech x je riešením rovnice (2x+1)(4-3x)=1-6x2 a nech y je riešením   rovnice                     . Urči x – y.  </vt:lpstr>
    </vt:vector>
  </TitlesOfParts>
  <Company>goso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 9 - 2004</dc:title>
  <dc:creator>Igor</dc:creator>
  <cp:lastModifiedBy>lenovo_ntb</cp:lastModifiedBy>
  <cp:revision>82</cp:revision>
  <dcterms:created xsi:type="dcterms:W3CDTF">2007-02-02T07:50:16Z</dcterms:created>
  <dcterms:modified xsi:type="dcterms:W3CDTF">2012-01-06T20:47:40Z</dcterms:modified>
</cp:coreProperties>
</file>