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sldIdLst>
    <p:sldId id="256" r:id="rId2"/>
    <p:sldId id="257" r:id="rId3"/>
    <p:sldId id="260" r:id="rId4"/>
    <p:sldId id="262" r:id="rId5"/>
    <p:sldId id="264" r:id="rId6"/>
    <p:sldId id="298" r:id="rId7"/>
    <p:sldId id="299" r:id="rId8"/>
    <p:sldId id="300" r:id="rId9"/>
    <p:sldId id="301" r:id="rId10"/>
    <p:sldId id="302" r:id="rId11"/>
    <p:sldId id="303" r:id="rId12"/>
    <p:sldId id="278" r:id="rId13"/>
    <p:sldId id="343" r:id="rId14"/>
    <p:sldId id="304" r:id="rId15"/>
    <p:sldId id="344" r:id="rId16"/>
    <p:sldId id="279" r:id="rId17"/>
    <p:sldId id="305" r:id="rId18"/>
    <p:sldId id="306" r:id="rId19"/>
    <p:sldId id="307" r:id="rId20"/>
    <p:sldId id="308" r:id="rId21"/>
    <p:sldId id="345" r:id="rId22"/>
    <p:sldId id="310" r:id="rId23"/>
    <p:sldId id="28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>
        <p:scale>
          <a:sx n="73" d="100"/>
          <a:sy n="73" d="100"/>
        </p:scale>
        <p:origin x="-107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o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Hárok1!$D$3</c:f>
              <c:strCache>
                <c:ptCount val="1"/>
                <c:pt idx="0">
                  <c:v>I. polrok</c:v>
                </c:pt>
              </c:strCache>
            </c:strRef>
          </c:tx>
          <c:invertIfNegative val="0"/>
          <c:cat>
            <c:strRef>
              <c:f>Hárok1!$C$4:$C$8</c:f>
              <c:strCache>
                <c:ptCount val="5"/>
                <c:pt idx="0">
                  <c:v>9. ročník</c:v>
                </c:pt>
                <c:pt idx="1">
                  <c:v>8. ročník</c:v>
                </c:pt>
                <c:pt idx="2">
                  <c:v>7. ročník</c:v>
                </c:pt>
                <c:pt idx="3">
                  <c:v>6. ročník</c:v>
                </c:pt>
                <c:pt idx="4">
                  <c:v>5. ročník</c:v>
                </c:pt>
              </c:strCache>
            </c:strRef>
          </c:cat>
          <c:val>
            <c:numRef>
              <c:f>Hárok1!$D$4:$D$8</c:f>
              <c:numCache>
                <c:formatCode>General</c:formatCode>
                <c:ptCount val="5"/>
                <c:pt idx="0">
                  <c:v>40</c:v>
                </c:pt>
                <c:pt idx="1">
                  <c:v>110</c:v>
                </c:pt>
                <c:pt idx="2">
                  <c:v>60</c:v>
                </c:pt>
                <c:pt idx="3">
                  <c:v>90</c:v>
                </c:pt>
                <c:pt idx="4">
                  <c:v>100</c:v>
                </c:pt>
              </c:numCache>
            </c:numRef>
          </c:val>
        </c:ser>
        <c:ser>
          <c:idx val="1"/>
          <c:order val="1"/>
          <c:tx>
            <c:strRef>
              <c:f>Hárok1!$E$3</c:f>
              <c:strCache>
                <c:ptCount val="1"/>
                <c:pt idx="0">
                  <c:v>II. Polrok</c:v>
                </c:pt>
              </c:strCache>
            </c:strRef>
          </c:tx>
          <c:invertIfNegative val="0"/>
          <c:cat>
            <c:strRef>
              <c:f>Hárok1!$C$4:$C$8</c:f>
              <c:strCache>
                <c:ptCount val="5"/>
                <c:pt idx="0">
                  <c:v>9. ročník</c:v>
                </c:pt>
                <c:pt idx="1">
                  <c:v>8. ročník</c:v>
                </c:pt>
                <c:pt idx="2">
                  <c:v>7. ročník</c:v>
                </c:pt>
                <c:pt idx="3">
                  <c:v>6. ročník</c:v>
                </c:pt>
                <c:pt idx="4">
                  <c:v>5. ročník</c:v>
                </c:pt>
              </c:strCache>
            </c:strRef>
          </c:cat>
          <c:val>
            <c:numRef>
              <c:f>Hárok1!$E$4:$E$8</c:f>
              <c:numCache>
                <c:formatCode>General</c:formatCode>
                <c:ptCount val="5"/>
                <c:pt idx="0">
                  <c:v>50</c:v>
                </c:pt>
                <c:pt idx="1">
                  <c:v>120</c:v>
                </c:pt>
                <c:pt idx="2">
                  <c:v>80</c:v>
                </c:pt>
                <c:pt idx="3">
                  <c:v>110</c:v>
                </c:pt>
                <c:pt idx="4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05964416"/>
        <c:axId val="205965952"/>
      </c:barChart>
      <c:catAx>
        <c:axId val="205964416"/>
        <c:scaling>
          <c:orientation val="minMax"/>
        </c:scaling>
        <c:delete val="0"/>
        <c:axPos val="l"/>
        <c:majorTickMark val="none"/>
        <c:minorTickMark val="none"/>
        <c:tickLblPos val="nextTo"/>
        <c:crossAx val="205965952"/>
        <c:crosses val="autoZero"/>
        <c:auto val="1"/>
        <c:lblAlgn val="ctr"/>
        <c:lblOffset val="100"/>
        <c:noMultiLvlLbl val="0"/>
      </c:catAx>
      <c:valAx>
        <c:axId val="205965952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sk-SK" dirty="0" smtClean="0"/>
                  <a:t>Počet</a:t>
                </a:r>
                <a:r>
                  <a:rPr lang="sk-SK" baseline="0" dirty="0" smtClean="0"/>
                  <a:t> kilogramov</a:t>
                </a:r>
                <a:endParaRPr lang="sk-SK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5964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80D650-F808-41FF-BAA7-A9359ABCEBB8}" type="doc">
      <dgm:prSet loTypeId="urn:microsoft.com/office/officeart/2005/8/layout/hierarchy1" loCatId="hierarchy" qsTypeId="urn:microsoft.com/office/officeart/2005/8/quickstyle/3d5" qsCatId="3D" csTypeId="urn:microsoft.com/office/officeart/2005/8/colors/accent5_2" csCatId="accent5" phldr="1"/>
      <dgm:spPr/>
      <dgm:t>
        <a:bodyPr/>
        <a:lstStyle/>
        <a:p>
          <a:endParaRPr lang="sk-SK"/>
        </a:p>
      </dgm:t>
    </dgm:pt>
    <dgm:pt modelId="{8876C4AC-1280-4A86-B4E5-1E6279E1F494}">
      <dgm:prSet phldrT="[Text]"/>
      <dgm:spPr/>
      <dgm:t>
        <a:bodyPr/>
        <a:lstStyle/>
        <a:p>
          <a:r>
            <a:rPr lang="sk-SK"/>
            <a:t>2</a:t>
          </a:r>
        </a:p>
      </dgm:t>
    </dgm:pt>
    <dgm:pt modelId="{97D413CC-2334-49DA-B947-DEEB1C66489A}" type="parTrans" cxnId="{391AE413-F365-4190-827B-CF1198F957B4}">
      <dgm:prSet/>
      <dgm:spPr/>
      <dgm:t>
        <a:bodyPr/>
        <a:lstStyle/>
        <a:p>
          <a:endParaRPr lang="sk-SK"/>
        </a:p>
      </dgm:t>
    </dgm:pt>
    <dgm:pt modelId="{FAFA2377-72F1-4D86-8373-DB558B2F8802}" type="sibTrans" cxnId="{391AE413-F365-4190-827B-CF1198F957B4}">
      <dgm:prSet/>
      <dgm:spPr/>
      <dgm:t>
        <a:bodyPr/>
        <a:lstStyle/>
        <a:p>
          <a:endParaRPr lang="sk-SK"/>
        </a:p>
      </dgm:t>
    </dgm:pt>
    <dgm:pt modelId="{3797A8B6-76E1-4DB6-A5BC-1ECC1254F19D}">
      <dgm:prSet phldrT="[Text]"/>
      <dgm:spPr/>
      <dgm:t>
        <a:bodyPr/>
        <a:lstStyle/>
        <a:p>
          <a:r>
            <a:rPr lang="sk-SK"/>
            <a:t>2</a:t>
          </a:r>
        </a:p>
      </dgm:t>
    </dgm:pt>
    <dgm:pt modelId="{A0B7B69A-B3BF-4ACB-8650-BF090DD84F4B}" type="parTrans" cxnId="{A6723013-84E4-455C-8142-F21ED994CF1A}">
      <dgm:prSet/>
      <dgm:spPr/>
      <dgm:t>
        <a:bodyPr/>
        <a:lstStyle/>
        <a:p>
          <a:endParaRPr lang="sk-SK"/>
        </a:p>
      </dgm:t>
    </dgm:pt>
    <dgm:pt modelId="{0E233E15-DD2B-41F2-A1B7-512EDB187A7E}" type="sibTrans" cxnId="{A6723013-84E4-455C-8142-F21ED994CF1A}">
      <dgm:prSet/>
      <dgm:spPr/>
      <dgm:t>
        <a:bodyPr/>
        <a:lstStyle/>
        <a:p>
          <a:endParaRPr lang="sk-SK"/>
        </a:p>
      </dgm:t>
    </dgm:pt>
    <dgm:pt modelId="{4BBF426D-4092-45C2-A872-0FFF37BFA658}">
      <dgm:prSet phldrT="[Text]"/>
      <dgm:spPr/>
      <dgm:t>
        <a:bodyPr/>
        <a:lstStyle/>
        <a:p>
          <a:r>
            <a:rPr lang="sk-SK"/>
            <a:t>5</a:t>
          </a:r>
        </a:p>
      </dgm:t>
    </dgm:pt>
    <dgm:pt modelId="{384C078D-CCE6-430E-BDA6-FC42CFD89DFD}" type="parTrans" cxnId="{AE6DF98D-3DFF-4EB0-A394-CA3291321704}">
      <dgm:prSet/>
      <dgm:spPr/>
      <dgm:t>
        <a:bodyPr/>
        <a:lstStyle/>
        <a:p>
          <a:endParaRPr lang="sk-SK"/>
        </a:p>
      </dgm:t>
    </dgm:pt>
    <dgm:pt modelId="{092D4182-2E38-4B4D-8348-8FCC85892E56}" type="sibTrans" cxnId="{AE6DF98D-3DFF-4EB0-A394-CA3291321704}">
      <dgm:prSet/>
      <dgm:spPr/>
      <dgm:t>
        <a:bodyPr/>
        <a:lstStyle/>
        <a:p>
          <a:endParaRPr lang="sk-SK"/>
        </a:p>
      </dgm:t>
    </dgm:pt>
    <dgm:pt modelId="{2E1D9F38-28F6-4DC6-9DEF-01897F5F1BF4}">
      <dgm:prSet phldrT="[Text]"/>
      <dgm:spPr/>
      <dgm:t>
        <a:bodyPr/>
        <a:lstStyle/>
        <a:p>
          <a:r>
            <a:rPr lang="sk-SK"/>
            <a:t>5</a:t>
          </a:r>
        </a:p>
      </dgm:t>
    </dgm:pt>
    <dgm:pt modelId="{91981937-6CEC-4CD7-B383-7C3E2AB46329}" type="parTrans" cxnId="{E6AD99B8-88E0-424E-9D33-5393205D42A8}">
      <dgm:prSet/>
      <dgm:spPr/>
      <dgm:t>
        <a:bodyPr/>
        <a:lstStyle/>
        <a:p>
          <a:endParaRPr lang="sk-SK"/>
        </a:p>
      </dgm:t>
    </dgm:pt>
    <dgm:pt modelId="{E284D6A0-9C8F-4237-BA46-D8D52563D9D0}" type="sibTrans" cxnId="{E6AD99B8-88E0-424E-9D33-5393205D42A8}">
      <dgm:prSet/>
      <dgm:spPr/>
      <dgm:t>
        <a:bodyPr/>
        <a:lstStyle/>
        <a:p>
          <a:endParaRPr lang="sk-SK"/>
        </a:p>
      </dgm:t>
    </dgm:pt>
    <dgm:pt modelId="{EEA632D7-1891-477A-950E-1CA50649A29E}">
      <dgm:prSet phldrT="[Text]"/>
      <dgm:spPr/>
      <dgm:t>
        <a:bodyPr/>
        <a:lstStyle/>
        <a:p>
          <a:r>
            <a:rPr lang="sk-SK"/>
            <a:t>4</a:t>
          </a:r>
        </a:p>
      </dgm:t>
    </dgm:pt>
    <dgm:pt modelId="{D75F6301-8AAD-44A9-A0FC-ECDE83BC2667}" type="sibTrans" cxnId="{3BDA44CF-BF7E-4720-92DF-D57973C1612F}">
      <dgm:prSet/>
      <dgm:spPr/>
      <dgm:t>
        <a:bodyPr/>
        <a:lstStyle/>
        <a:p>
          <a:endParaRPr lang="sk-SK"/>
        </a:p>
      </dgm:t>
    </dgm:pt>
    <dgm:pt modelId="{22D25CEE-265E-4E54-B53C-52BC9FCC1082}" type="parTrans" cxnId="{3BDA44CF-BF7E-4720-92DF-D57973C1612F}">
      <dgm:prSet/>
      <dgm:spPr/>
      <dgm:t>
        <a:bodyPr/>
        <a:lstStyle/>
        <a:p>
          <a:endParaRPr lang="sk-SK"/>
        </a:p>
      </dgm:t>
    </dgm:pt>
    <dgm:pt modelId="{E0A258E7-ADB3-4149-A16E-5E9EAFFBA996}">
      <dgm:prSet phldrT="[Text]"/>
      <dgm:spPr/>
      <dgm:t>
        <a:bodyPr/>
        <a:lstStyle/>
        <a:p>
          <a:r>
            <a:rPr lang="sk-SK"/>
            <a:t>5</a:t>
          </a:r>
        </a:p>
      </dgm:t>
    </dgm:pt>
    <dgm:pt modelId="{FC1B51FF-0F65-44C7-AB6C-BD057C4F257D}" type="parTrans" cxnId="{F2B44EED-1E03-4FF0-85B1-8E876DBD0326}">
      <dgm:prSet/>
      <dgm:spPr/>
      <dgm:t>
        <a:bodyPr/>
        <a:lstStyle/>
        <a:p>
          <a:endParaRPr lang="sk-SK"/>
        </a:p>
      </dgm:t>
    </dgm:pt>
    <dgm:pt modelId="{9B7C00F4-D765-4538-9C07-42C6DABD4591}" type="sibTrans" cxnId="{F2B44EED-1E03-4FF0-85B1-8E876DBD0326}">
      <dgm:prSet/>
      <dgm:spPr/>
      <dgm:t>
        <a:bodyPr/>
        <a:lstStyle/>
        <a:p>
          <a:endParaRPr lang="sk-SK"/>
        </a:p>
      </dgm:t>
    </dgm:pt>
    <dgm:pt modelId="{4FBF5BAC-7E79-43C2-8399-D13BED89AF17}">
      <dgm:prSet phldrT="[Text]"/>
      <dgm:spPr/>
      <dgm:t>
        <a:bodyPr/>
        <a:lstStyle/>
        <a:p>
          <a:r>
            <a:rPr lang="sk-SK"/>
            <a:t>5</a:t>
          </a:r>
        </a:p>
      </dgm:t>
    </dgm:pt>
    <dgm:pt modelId="{0C6C8866-68F6-4189-A1AA-A86A157F4761}" type="parTrans" cxnId="{C8B012FE-BCB6-40F4-ADDF-87F3C266349C}">
      <dgm:prSet/>
      <dgm:spPr/>
      <dgm:t>
        <a:bodyPr/>
        <a:lstStyle/>
        <a:p>
          <a:endParaRPr lang="sk-SK"/>
        </a:p>
      </dgm:t>
    </dgm:pt>
    <dgm:pt modelId="{EDFAA988-BC68-4D2C-8902-72EBAD6A8658}" type="sibTrans" cxnId="{C8B012FE-BCB6-40F4-ADDF-87F3C266349C}">
      <dgm:prSet/>
      <dgm:spPr/>
      <dgm:t>
        <a:bodyPr/>
        <a:lstStyle/>
        <a:p>
          <a:endParaRPr lang="sk-SK"/>
        </a:p>
      </dgm:t>
    </dgm:pt>
    <dgm:pt modelId="{C19373CD-F206-4D41-8D07-626D45987207}" type="pres">
      <dgm:prSet presAssocID="{1780D650-F808-41FF-BAA7-A9359ABCEB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ACA81263-8DA1-46F3-8898-CCA04087480E}" type="pres">
      <dgm:prSet presAssocID="{8876C4AC-1280-4A86-B4E5-1E6279E1F494}" presName="hierRoot1" presStyleCnt="0"/>
      <dgm:spPr/>
    </dgm:pt>
    <dgm:pt modelId="{33B7EC79-10A9-4236-8F03-29F47494B5CC}" type="pres">
      <dgm:prSet presAssocID="{8876C4AC-1280-4A86-B4E5-1E6279E1F494}" presName="composite" presStyleCnt="0"/>
      <dgm:spPr/>
    </dgm:pt>
    <dgm:pt modelId="{03F45318-5A59-429F-A71A-E34762BC8C90}" type="pres">
      <dgm:prSet presAssocID="{8876C4AC-1280-4A86-B4E5-1E6279E1F494}" presName="background" presStyleLbl="node0" presStyleIdx="0" presStyleCnt="1"/>
      <dgm:spPr/>
    </dgm:pt>
    <dgm:pt modelId="{7A2A241E-E7E7-4308-85E1-064F44737D67}" type="pres">
      <dgm:prSet presAssocID="{8876C4AC-1280-4A86-B4E5-1E6279E1F49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1B48A6C-5807-4AA2-A45E-4C9452929F85}" type="pres">
      <dgm:prSet presAssocID="{8876C4AC-1280-4A86-B4E5-1E6279E1F494}" presName="hierChild2" presStyleCnt="0"/>
      <dgm:spPr/>
    </dgm:pt>
    <dgm:pt modelId="{F56C4473-B313-4877-9DA9-E17DCE2142D4}" type="pres">
      <dgm:prSet presAssocID="{A0B7B69A-B3BF-4ACB-8650-BF090DD84F4B}" presName="Name10" presStyleLbl="parChTrans1D2" presStyleIdx="0" presStyleCnt="3"/>
      <dgm:spPr/>
      <dgm:t>
        <a:bodyPr/>
        <a:lstStyle/>
        <a:p>
          <a:endParaRPr lang="sk-SK"/>
        </a:p>
      </dgm:t>
    </dgm:pt>
    <dgm:pt modelId="{9FB92F67-9B53-4459-8FD5-4A18031FC0D2}" type="pres">
      <dgm:prSet presAssocID="{3797A8B6-76E1-4DB6-A5BC-1ECC1254F19D}" presName="hierRoot2" presStyleCnt="0"/>
      <dgm:spPr/>
    </dgm:pt>
    <dgm:pt modelId="{4F390403-AC27-4D8E-A56C-6721DC0355EB}" type="pres">
      <dgm:prSet presAssocID="{3797A8B6-76E1-4DB6-A5BC-1ECC1254F19D}" presName="composite2" presStyleCnt="0"/>
      <dgm:spPr/>
    </dgm:pt>
    <dgm:pt modelId="{628AB938-9512-4D71-A32F-6C20B6900643}" type="pres">
      <dgm:prSet presAssocID="{3797A8B6-76E1-4DB6-A5BC-1ECC1254F19D}" presName="background2" presStyleLbl="node2" presStyleIdx="0" presStyleCnt="3"/>
      <dgm:spPr/>
    </dgm:pt>
    <dgm:pt modelId="{379BFC70-4D65-4010-8A94-4F9B44C6E30C}" type="pres">
      <dgm:prSet presAssocID="{3797A8B6-76E1-4DB6-A5BC-1ECC1254F19D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03D02520-3473-4039-80E8-2E10416B1CC0}" type="pres">
      <dgm:prSet presAssocID="{3797A8B6-76E1-4DB6-A5BC-1ECC1254F19D}" presName="hierChild3" presStyleCnt="0"/>
      <dgm:spPr/>
    </dgm:pt>
    <dgm:pt modelId="{ACC2D22A-32BC-4351-9B70-1D59FDCF8A74}" type="pres">
      <dgm:prSet presAssocID="{384C078D-CCE6-430E-BDA6-FC42CFD89DFD}" presName="Name17" presStyleLbl="parChTrans1D3" presStyleIdx="0" presStyleCnt="3"/>
      <dgm:spPr/>
      <dgm:t>
        <a:bodyPr/>
        <a:lstStyle/>
        <a:p>
          <a:endParaRPr lang="sk-SK"/>
        </a:p>
      </dgm:t>
    </dgm:pt>
    <dgm:pt modelId="{D9C7064F-C50B-4289-A732-89FE9D013162}" type="pres">
      <dgm:prSet presAssocID="{4BBF426D-4092-45C2-A872-0FFF37BFA658}" presName="hierRoot3" presStyleCnt="0"/>
      <dgm:spPr/>
    </dgm:pt>
    <dgm:pt modelId="{67A6B58B-6237-4F69-AC2F-FA241609069F}" type="pres">
      <dgm:prSet presAssocID="{4BBF426D-4092-45C2-A872-0FFF37BFA658}" presName="composite3" presStyleCnt="0"/>
      <dgm:spPr/>
    </dgm:pt>
    <dgm:pt modelId="{97913000-D048-4C55-B6DF-B1B12CB1D1AD}" type="pres">
      <dgm:prSet presAssocID="{4BBF426D-4092-45C2-A872-0FFF37BFA658}" presName="background3" presStyleLbl="node3" presStyleIdx="0" presStyleCnt="3"/>
      <dgm:spPr/>
    </dgm:pt>
    <dgm:pt modelId="{CE9BA273-08B9-4128-82EC-1E9C8557A7DD}" type="pres">
      <dgm:prSet presAssocID="{4BBF426D-4092-45C2-A872-0FFF37BFA658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42BF874-697F-498E-95D5-E4DEB03E583D}" type="pres">
      <dgm:prSet presAssocID="{4BBF426D-4092-45C2-A872-0FFF37BFA658}" presName="hierChild4" presStyleCnt="0"/>
      <dgm:spPr/>
    </dgm:pt>
    <dgm:pt modelId="{15DC2194-88A1-409C-9C03-1BEAE6A77ECB}" type="pres">
      <dgm:prSet presAssocID="{22D25CEE-265E-4E54-B53C-52BC9FCC1082}" presName="Name10" presStyleLbl="parChTrans1D2" presStyleIdx="1" presStyleCnt="3"/>
      <dgm:spPr/>
      <dgm:t>
        <a:bodyPr/>
        <a:lstStyle/>
        <a:p>
          <a:endParaRPr lang="sk-SK"/>
        </a:p>
      </dgm:t>
    </dgm:pt>
    <dgm:pt modelId="{B27B15F8-3AB7-4513-B7AE-187F08C772EE}" type="pres">
      <dgm:prSet presAssocID="{EEA632D7-1891-477A-950E-1CA50649A29E}" presName="hierRoot2" presStyleCnt="0"/>
      <dgm:spPr/>
    </dgm:pt>
    <dgm:pt modelId="{C0FF2FA4-A418-4D9C-97B0-82C0A9E1275B}" type="pres">
      <dgm:prSet presAssocID="{EEA632D7-1891-477A-950E-1CA50649A29E}" presName="composite2" presStyleCnt="0"/>
      <dgm:spPr/>
    </dgm:pt>
    <dgm:pt modelId="{BB9FD449-730A-41D7-9221-3C2E740ABCD4}" type="pres">
      <dgm:prSet presAssocID="{EEA632D7-1891-477A-950E-1CA50649A29E}" presName="background2" presStyleLbl="node2" presStyleIdx="1" presStyleCnt="3"/>
      <dgm:spPr/>
    </dgm:pt>
    <dgm:pt modelId="{10AE8170-14A2-4363-A6ED-0C0AB955962D}" type="pres">
      <dgm:prSet presAssocID="{EEA632D7-1891-477A-950E-1CA50649A29E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A5902C0C-1294-4F11-9CCE-EE5FA37C6185}" type="pres">
      <dgm:prSet presAssocID="{EEA632D7-1891-477A-950E-1CA50649A29E}" presName="hierChild3" presStyleCnt="0"/>
      <dgm:spPr/>
    </dgm:pt>
    <dgm:pt modelId="{BEA0B2F4-C64F-4BCE-A36B-FD56D98E350D}" type="pres">
      <dgm:prSet presAssocID="{0C6C8866-68F6-4189-A1AA-A86A157F4761}" presName="Name17" presStyleLbl="parChTrans1D3" presStyleIdx="1" presStyleCnt="3"/>
      <dgm:spPr/>
      <dgm:t>
        <a:bodyPr/>
        <a:lstStyle/>
        <a:p>
          <a:endParaRPr lang="sk-SK"/>
        </a:p>
      </dgm:t>
    </dgm:pt>
    <dgm:pt modelId="{627E6881-2495-410E-A8AB-75EE66BDDE5A}" type="pres">
      <dgm:prSet presAssocID="{4FBF5BAC-7E79-43C2-8399-D13BED89AF17}" presName="hierRoot3" presStyleCnt="0"/>
      <dgm:spPr/>
    </dgm:pt>
    <dgm:pt modelId="{A3DD11DF-6CC7-48C0-BECB-C171F3EF3376}" type="pres">
      <dgm:prSet presAssocID="{4FBF5BAC-7E79-43C2-8399-D13BED89AF17}" presName="composite3" presStyleCnt="0"/>
      <dgm:spPr/>
    </dgm:pt>
    <dgm:pt modelId="{860852BE-CB1F-460F-B720-6033C5281192}" type="pres">
      <dgm:prSet presAssocID="{4FBF5BAC-7E79-43C2-8399-D13BED89AF17}" presName="background3" presStyleLbl="node3" presStyleIdx="1" presStyleCnt="3"/>
      <dgm:spPr/>
    </dgm:pt>
    <dgm:pt modelId="{FE8B697D-A070-4D7B-8721-576CED240C4C}" type="pres">
      <dgm:prSet presAssocID="{4FBF5BAC-7E79-43C2-8399-D13BED89AF17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35F8B2F9-0E8D-4D42-B243-EF9F69FBD0E8}" type="pres">
      <dgm:prSet presAssocID="{4FBF5BAC-7E79-43C2-8399-D13BED89AF17}" presName="hierChild4" presStyleCnt="0"/>
      <dgm:spPr/>
    </dgm:pt>
    <dgm:pt modelId="{FFC5CE2A-60B7-42F3-A305-C8C11CC7A1BB}" type="pres">
      <dgm:prSet presAssocID="{FC1B51FF-0F65-44C7-AB6C-BD057C4F257D}" presName="Name10" presStyleLbl="parChTrans1D2" presStyleIdx="2" presStyleCnt="3"/>
      <dgm:spPr/>
      <dgm:t>
        <a:bodyPr/>
        <a:lstStyle/>
        <a:p>
          <a:endParaRPr lang="sk-SK"/>
        </a:p>
      </dgm:t>
    </dgm:pt>
    <dgm:pt modelId="{8E410FA6-6D4C-459B-9F23-1FE4A65D6BFC}" type="pres">
      <dgm:prSet presAssocID="{E0A258E7-ADB3-4149-A16E-5E9EAFFBA996}" presName="hierRoot2" presStyleCnt="0"/>
      <dgm:spPr/>
    </dgm:pt>
    <dgm:pt modelId="{D29BAE8B-9923-460E-87F8-4EC5DDCAAA2C}" type="pres">
      <dgm:prSet presAssocID="{E0A258E7-ADB3-4149-A16E-5E9EAFFBA996}" presName="composite2" presStyleCnt="0"/>
      <dgm:spPr/>
    </dgm:pt>
    <dgm:pt modelId="{4F21F737-BD23-4D06-9E4B-1FD5ED518ECA}" type="pres">
      <dgm:prSet presAssocID="{E0A258E7-ADB3-4149-A16E-5E9EAFFBA996}" presName="background2" presStyleLbl="node2" presStyleIdx="2" presStyleCnt="3"/>
      <dgm:spPr/>
    </dgm:pt>
    <dgm:pt modelId="{10EAEF03-251E-4802-8ECE-1B8E960A3577}" type="pres">
      <dgm:prSet presAssocID="{E0A258E7-ADB3-4149-A16E-5E9EAFFBA996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FD5335B-59B1-4532-A0DB-C25ACC3FA35B}" type="pres">
      <dgm:prSet presAssocID="{E0A258E7-ADB3-4149-A16E-5E9EAFFBA996}" presName="hierChild3" presStyleCnt="0"/>
      <dgm:spPr/>
    </dgm:pt>
    <dgm:pt modelId="{CDCF2267-6154-4DF5-A0BF-767BBD2AD81A}" type="pres">
      <dgm:prSet presAssocID="{91981937-6CEC-4CD7-B383-7C3E2AB46329}" presName="Name17" presStyleLbl="parChTrans1D3" presStyleIdx="2" presStyleCnt="3"/>
      <dgm:spPr/>
      <dgm:t>
        <a:bodyPr/>
        <a:lstStyle/>
        <a:p>
          <a:endParaRPr lang="sk-SK"/>
        </a:p>
      </dgm:t>
    </dgm:pt>
    <dgm:pt modelId="{B9B39910-E9A3-4005-A0BD-3AB5072BBBBE}" type="pres">
      <dgm:prSet presAssocID="{2E1D9F38-28F6-4DC6-9DEF-01897F5F1BF4}" presName="hierRoot3" presStyleCnt="0"/>
      <dgm:spPr/>
    </dgm:pt>
    <dgm:pt modelId="{F873B8EE-1466-4C61-94F6-41864F1946EE}" type="pres">
      <dgm:prSet presAssocID="{2E1D9F38-28F6-4DC6-9DEF-01897F5F1BF4}" presName="composite3" presStyleCnt="0"/>
      <dgm:spPr/>
    </dgm:pt>
    <dgm:pt modelId="{2B43704B-6ACF-47F6-A08B-90F7A5F74A5F}" type="pres">
      <dgm:prSet presAssocID="{2E1D9F38-28F6-4DC6-9DEF-01897F5F1BF4}" presName="background3" presStyleLbl="node3" presStyleIdx="2" presStyleCnt="3"/>
      <dgm:spPr/>
    </dgm:pt>
    <dgm:pt modelId="{F6FFBE05-27E1-44D4-9830-924A7FCDDAB7}" type="pres">
      <dgm:prSet presAssocID="{2E1D9F38-28F6-4DC6-9DEF-01897F5F1BF4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C1E0A39-2112-4511-8C69-85790985953C}" type="pres">
      <dgm:prSet presAssocID="{2E1D9F38-28F6-4DC6-9DEF-01897F5F1BF4}" presName="hierChild4" presStyleCnt="0"/>
      <dgm:spPr/>
    </dgm:pt>
  </dgm:ptLst>
  <dgm:cxnLst>
    <dgm:cxn modelId="{391AE413-F365-4190-827B-CF1198F957B4}" srcId="{1780D650-F808-41FF-BAA7-A9359ABCEBB8}" destId="{8876C4AC-1280-4A86-B4E5-1E6279E1F494}" srcOrd="0" destOrd="0" parTransId="{97D413CC-2334-49DA-B947-DEEB1C66489A}" sibTransId="{FAFA2377-72F1-4D86-8373-DB558B2F8802}"/>
    <dgm:cxn modelId="{3455F68D-0C8A-46C1-B4D3-221979984BF8}" type="presOf" srcId="{4BBF426D-4092-45C2-A872-0FFF37BFA658}" destId="{CE9BA273-08B9-4128-82EC-1E9C8557A7DD}" srcOrd="0" destOrd="0" presId="urn:microsoft.com/office/officeart/2005/8/layout/hierarchy1"/>
    <dgm:cxn modelId="{944FD304-F474-486B-B92A-AA3C10EFFD89}" type="presOf" srcId="{3797A8B6-76E1-4DB6-A5BC-1ECC1254F19D}" destId="{379BFC70-4D65-4010-8A94-4F9B44C6E30C}" srcOrd="0" destOrd="0" presId="urn:microsoft.com/office/officeart/2005/8/layout/hierarchy1"/>
    <dgm:cxn modelId="{6F17FF4A-9919-4B68-A5B7-4DDA939F9E72}" type="presOf" srcId="{2E1D9F38-28F6-4DC6-9DEF-01897F5F1BF4}" destId="{F6FFBE05-27E1-44D4-9830-924A7FCDDAB7}" srcOrd="0" destOrd="0" presId="urn:microsoft.com/office/officeart/2005/8/layout/hierarchy1"/>
    <dgm:cxn modelId="{03928BED-F95A-45B6-BD75-FB94FDEACB44}" type="presOf" srcId="{EEA632D7-1891-477A-950E-1CA50649A29E}" destId="{10AE8170-14A2-4363-A6ED-0C0AB955962D}" srcOrd="0" destOrd="0" presId="urn:microsoft.com/office/officeart/2005/8/layout/hierarchy1"/>
    <dgm:cxn modelId="{C8B012FE-BCB6-40F4-ADDF-87F3C266349C}" srcId="{EEA632D7-1891-477A-950E-1CA50649A29E}" destId="{4FBF5BAC-7E79-43C2-8399-D13BED89AF17}" srcOrd="0" destOrd="0" parTransId="{0C6C8866-68F6-4189-A1AA-A86A157F4761}" sibTransId="{EDFAA988-BC68-4D2C-8902-72EBAD6A8658}"/>
    <dgm:cxn modelId="{9E95D4FD-8480-42FD-B9D7-44D774AF96EA}" type="presOf" srcId="{4FBF5BAC-7E79-43C2-8399-D13BED89AF17}" destId="{FE8B697D-A070-4D7B-8721-576CED240C4C}" srcOrd="0" destOrd="0" presId="urn:microsoft.com/office/officeart/2005/8/layout/hierarchy1"/>
    <dgm:cxn modelId="{BF20D89F-7788-4058-85F8-94C5066C1C7D}" type="presOf" srcId="{A0B7B69A-B3BF-4ACB-8650-BF090DD84F4B}" destId="{F56C4473-B313-4877-9DA9-E17DCE2142D4}" srcOrd="0" destOrd="0" presId="urn:microsoft.com/office/officeart/2005/8/layout/hierarchy1"/>
    <dgm:cxn modelId="{E6AD99B8-88E0-424E-9D33-5393205D42A8}" srcId="{E0A258E7-ADB3-4149-A16E-5E9EAFFBA996}" destId="{2E1D9F38-28F6-4DC6-9DEF-01897F5F1BF4}" srcOrd="0" destOrd="0" parTransId="{91981937-6CEC-4CD7-B383-7C3E2AB46329}" sibTransId="{E284D6A0-9C8F-4237-BA46-D8D52563D9D0}"/>
    <dgm:cxn modelId="{8823C0FF-365D-4DEC-828B-0579D947D4B7}" type="presOf" srcId="{FC1B51FF-0F65-44C7-AB6C-BD057C4F257D}" destId="{FFC5CE2A-60B7-42F3-A305-C8C11CC7A1BB}" srcOrd="0" destOrd="0" presId="urn:microsoft.com/office/officeart/2005/8/layout/hierarchy1"/>
    <dgm:cxn modelId="{3BDA44CF-BF7E-4720-92DF-D57973C1612F}" srcId="{8876C4AC-1280-4A86-B4E5-1E6279E1F494}" destId="{EEA632D7-1891-477A-950E-1CA50649A29E}" srcOrd="1" destOrd="0" parTransId="{22D25CEE-265E-4E54-B53C-52BC9FCC1082}" sibTransId="{D75F6301-8AAD-44A9-A0FC-ECDE83BC2667}"/>
    <dgm:cxn modelId="{AE6DF98D-3DFF-4EB0-A394-CA3291321704}" srcId="{3797A8B6-76E1-4DB6-A5BC-1ECC1254F19D}" destId="{4BBF426D-4092-45C2-A872-0FFF37BFA658}" srcOrd="0" destOrd="0" parTransId="{384C078D-CCE6-430E-BDA6-FC42CFD89DFD}" sibTransId="{092D4182-2E38-4B4D-8348-8FCC85892E56}"/>
    <dgm:cxn modelId="{89351D82-1298-4E29-8A56-6AAB461E1F86}" type="presOf" srcId="{0C6C8866-68F6-4189-A1AA-A86A157F4761}" destId="{BEA0B2F4-C64F-4BCE-A36B-FD56D98E350D}" srcOrd="0" destOrd="0" presId="urn:microsoft.com/office/officeart/2005/8/layout/hierarchy1"/>
    <dgm:cxn modelId="{E9C4CCAA-0467-4CE8-95B4-2161ADC039D7}" type="presOf" srcId="{E0A258E7-ADB3-4149-A16E-5E9EAFFBA996}" destId="{10EAEF03-251E-4802-8ECE-1B8E960A3577}" srcOrd="0" destOrd="0" presId="urn:microsoft.com/office/officeart/2005/8/layout/hierarchy1"/>
    <dgm:cxn modelId="{B376C786-4D47-466D-8B4C-992210F25E9E}" type="presOf" srcId="{384C078D-CCE6-430E-BDA6-FC42CFD89DFD}" destId="{ACC2D22A-32BC-4351-9B70-1D59FDCF8A74}" srcOrd="0" destOrd="0" presId="urn:microsoft.com/office/officeart/2005/8/layout/hierarchy1"/>
    <dgm:cxn modelId="{91E3C516-8554-4BA4-8B3C-2739C5D29930}" type="presOf" srcId="{1780D650-F808-41FF-BAA7-A9359ABCEBB8}" destId="{C19373CD-F206-4D41-8D07-626D45987207}" srcOrd="0" destOrd="0" presId="urn:microsoft.com/office/officeart/2005/8/layout/hierarchy1"/>
    <dgm:cxn modelId="{BE17C672-5466-4B37-86B8-2E09669C669F}" type="presOf" srcId="{8876C4AC-1280-4A86-B4E5-1E6279E1F494}" destId="{7A2A241E-E7E7-4308-85E1-064F44737D67}" srcOrd="0" destOrd="0" presId="urn:microsoft.com/office/officeart/2005/8/layout/hierarchy1"/>
    <dgm:cxn modelId="{A6723013-84E4-455C-8142-F21ED994CF1A}" srcId="{8876C4AC-1280-4A86-B4E5-1E6279E1F494}" destId="{3797A8B6-76E1-4DB6-A5BC-1ECC1254F19D}" srcOrd="0" destOrd="0" parTransId="{A0B7B69A-B3BF-4ACB-8650-BF090DD84F4B}" sibTransId="{0E233E15-DD2B-41F2-A1B7-512EDB187A7E}"/>
    <dgm:cxn modelId="{1D9256C9-A15D-46E2-B186-EE4D23537EAC}" type="presOf" srcId="{91981937-6CEC-4CD7-B383-7C3E2AB46329}" destId="{CDCF2267-6154-4DF5-A0BF-767BBD2AD81A}" srcOrd="0" destOrd="0" presId="urn:microsoft.com/office/officeart/2005/8/layout/hierarchy1"/>
    <dgm:cxn modelId="{F2B44EED-1E03-4FF0-85B1-8E876DBD0326}" srcId="{8876C4AC-1280-4A86-B4E5-1E6279E1F494}" destId="{E0A258E7-ADB3-4149-A16E-5E9EAFFBA996}" srcOrd="2" destOrd="0" parTransId="{FC1B51FF-0F65-44C7-AB6C-BD057C4F257D}" sibTransId="{9B7C00F4-D765-4538-9C07-42C6DABD4591}"/>
    <dgm:cxn modelId="{E1737874-0BCF-4BF8-BEE4-A9ACC0A72FDF}" type="presOf" srcId="{22D25CEE-265E-4E54-B53C-52BC9FCC1082}" destId="{15DC2194-88A1-409C-9C03-1BEAE6A77ECB}" srcOrd="0" destOrd="0" presId="urn:microsoft.com/office/officeart/2005/8/layout/hierarchy1"/>
    <dgm:cxn modelId="{C6924C0C-3D39-4F09-88C3-7CBFF6431AAC}" type="presParOf" srcId="{C19373CD-F206-4D41-8D07-626D45987207}" destId="{ACA81263-8DA1-46F3-8898-CCA04087480E}" srcOrd="0" destOrd="0" presId="urn:microsoft.com/office/officeart/2005/8/layout/hierarchy1"/>
    <dgm:cxn modelId="{A6BB620E-988B-4A2E-B4B2-E11FEA242AC4}" type="presParOf" srcId="{ACA81263-8DA1-46F3-8898-CCA04087480E}" destId="{33B7EC79-10A9-4236-8F03-29F47494B5CC}" srcOrd="0" destOrd="0" presId="urn:microsoft.com/office/officeart/2005/8/layout/hierarchy1"/>
    <dgm:cxn modelId="{90F18C8F-1B5E-4F46-8950-88C488AE69DE}" type="presParOf" srcId="{33B7EC79-10A9-4236-8F03-29F47494B5CC}" destId="{03F45318-5A59-429F-A71A-E34762BC8C90}" srcOrd="0" destOrd="0" presId="urn:microsoft.com/office/officeart/2005/8/layout/hierarchy1"/>
    <dgm:cxn modelId="{C721E172-0C5A-4A3A-8961-80BA7F3AC179}" type="presParOf" srcId="{33B7EC79-10A9-4236-8F03-29F47494B5CC}" destId="{7A2A241E-E7E7-4308-85E1-064F44737D67}" srcOrd="1" destOrd="0" presId="urn:microsoft.com/office/officeart/2005/8/layout/hierarchy1"/>
    <dgm:cxn modelId="{60E9A0D6-1919-48C4-A9F1-37CC4F6D61A9}" type="presParOf" srcId="{ACA81263-8DA1-46F3-8898-CCA04087480E}" destId="{B1B48A6C-5807-4AA2-A45E-4C9452929F85}" srcOrd="1" destOrd="0" presId="urn:microsoft.com/office/officeart/2005/8/layout/hierarchy1"/>
    <dgm:cxn modelId="{9778CB80-AC62-42FB-9EDA-E2021A2265F6}" type="presParOf" srcId="{B1B48A6C-5807-4AA2-A45E-4C9452929F85}" destId="{F56C4473-B313-4877-9DA9-E17DCE2142D4}" srcOrd="0" destOrd="0" presId="urn:microsoft.com/office/officeart/2005/8/layout/hierarchy1"/>
    <dgm:cxn modelId="{D9D36E2C-8DBC-46DC-BF87-2DA4CDA99EA2}" type="presParOf" srcId="{B1B48A6C-5807-4AA2-A45E-4C9452929F85}" destId="{9FB92F67-9B53-4459-8FD5-4A18031FC0D2}" srcOrd="1" destOrd="0" presId="urn:microsoft.com/office/officeart/2005/8/layout/hierarchy1"/>
    <dgm:cxn modelId="{48C66B70-B081-4D1A-BD3D-2344B16B8C4E}" type="presParOf" srcId="{9FB92F67-9B53-4459-8FD5-4A18031FC0D2}" destId="{4F390403-AC27-4D8E-A56C-6721DC0355EB}" srcOrd="0" destOrd="0" presId="urn:microsoft.com/office/officeart/2005/8/layout/hierarchy1"/>
    <dgm:cxn modelId="{8261652D-32AE-4209-9E46-A3BDACA32D04}" type="presParOf" srcId="{4F390403-AC27-4D8E-A56C-6721DC0355EB}" destId="{628AB938-9512-4D71-A32F-6C20B6900643}" srcOrd="0" destOrd="0" presId="urn:microsoft.com/office/officeart/2005/8/layout/hierarchy1"/>
    <dgm:cxn modelId="{6281F1FF-5CF5-4863-BB36-95B1449D2A43}" type="presParOf" srcId="{4F390403-AC27-4D8E-A56C-6721DC0355EB}" destId="{379BFC70-4D65-4010-8A94-4F9B44C6E30C}" srcOrd="1" destOrd="0" presId="urn:microsoft.com/office/officeart/2005/8/layout/hierarchy1"/>
    <dgm:cxn modelId="{B83B43CB-F032-4827-8207-9FBC279D539B}" type="presParOf" srcId="{9FB92F67-9B53-4459-8FD5-4A18031FC0D2}" destId="{03D02520-3473-4039-80E8-2E10416B1CC0}" srcOrd="1" destOrd="0" presId="urn:microsoft.com/office/officeart/2005/8/layout/hierarchy1"/>
    <dgm:cxn modelId="{876F9924-8D39-49E7-A574-172817518261}" type="presParOf" srcId="{03D02520-3473-4039-80E8-2E10416B1CC0}" destId="{ACC2D22A-32BC-4351-9B70-1D59FDCF8A74}" srcOrd="0" destOrd="0" presId="urn:microsoft.com/office/officeart/2005/8/layout/hierarchy1"/>
    <dgm:cxn modelId="{57F34F78-EB0C-4D0E-B8C3-3268C0D5CDA0}" type="presParOf" srcId="{03D02520-3473-4039-80E8-2E10416B1CC0}" destId="{D9C7064F-C50B-4289-A732-89FE9D013162}" srcOrd="1" destOrd="0" presId="urn:microsoft.com/office/officeart/2005/8/layout/hierarchy1"/>
    <dgm:cxn modelId="{5A77D8E4-C1AA-4EBB-8E90-F17FBBA8876C}" type="presParOf" srcId="{D9C7064F-C50B-4289-A732-89FE9D013162}" destId="{67A6B58B-6237-4F69-AC2F-FA241609069F}" srcOrd="0" destOrd="0" presId="urn:microsoft.com/office/officeart/2005/8/layout/hierarchy1"/>
    <dgm:cxn modelId="{9625CB63-E74C-4E97-8236-16111A9390F9}" type="presParOf" srcId="{67A6B58B-6237-4F69-AC2F-FA241609069F}" destId="{97913000-D048-4C55-B6DF-B1B12CB1D1AD}" srcOrd="0" destOrd="0" presId="urn:microsoft.com/office/officeart/2005/8/layout/hierarchy1"/>
    <dgm:cxn modelId="{F825A6CB-598B-4656-9028-B79404B8CBC5}" type="presParOf" srcId="{67A6B58B-6237-4F69-AC2F-FA241609069F}" destId="{CE9BA273-08B9-4128-82EC-1E9C8557A7DD}" srcOrd="1" destOrd="0" presId="urn:microsoft.com/office/officeart/2005/8/layout/hierarchy1"/>
    <dgm:cxn modelId="{85D1AFB5-65C4-4556-B213-AD1873A947DC}" type="presParOf" srcId="{D9C7064F-C50B-4289-A732-89FE9D013162}" destId="{842BF874-697F-498E-95D5-E4DEB03E583D}" srcOrd="1" destOrd="0" presId="urn:microsoft.com/office/officeart/2005/8/layout/hierarchy1"/>
    <dgm:cxn modelId="{5BC9C888-41D9-4A31-A4FE-6B1EC81B3375}" type="presParOf" srcId="{B1B48A6C-5807-4AA2-A45E-4C9452929F85}" destId="{15DC2194-88A1-409C-9C03-1BEAE6A77ECB}" srcOrd="2" destOrd="0" presId="urn:microsoft.com/office/officeart/2005/8/layout/hierarchy1"/>
    <dgm:cxn modelId="{BF5CF756-DD0F-4E59-96B5-B1457FA76086}" type="presParOf" srcId="{B1B48A6C-5807-4AA2-A45E-4C9452929F85}" destId="{B27B15F8-3AB7-4513-B7AE-187F08C772EE}" srcOrd="3" destOrd="0" presId="urn:microsoft.com/office/officeart/2005/8/layout/hierarchy1"/>
    <dgm:cxn modelId="{E300F181-5928-4CBF-9862-63293D8DB006}" type="presParOf" srcId="{B27B15F8-3AB7-4513-B7AE-187F08C772EE}" destId="{C0FF2FA4-A418-4D9C-97B0-82C0A9E1275B}" srcOrd="0" destOrd="0" presId="urn:microsoft.com/office/officeart/2005/8/layout/hierarchy1"/>
    <dgm:cxn modelId="{7EF19CE7-7235-4F85-A221-4FD772257B79}" type="presParOf" srcId="{C0FF2FA4-A418-4D9C-97B0-82C0A9E1275B}" destId="{BB9FD449-730A-41D7-9221-3C2E740ABCD4}" srcOrd="0" destOrd="0" presId="urn:microsoft.com/office/officeart/2005/8/layout/hierarchy1"/>
    <dgm:cxn modelId="{EC1A3266-7727-4359-9304-E1CBC43338A1}" type="presParOf" srcId="{C0FF2FA4-A418-4D9C-97B0-82C0A9E1275B}" destId="{10AE8170-14A2-4363-A6ED-0C0AB955962D}" srcOrd="1" destOrd="0" presId="urn:microsoft.com/office/officeart/2005/8/layout/hierarchy1"/>
    <dgm:cxn modelId="{B9D56084-0EB8-4311-B06B-D0D6D2C4458F}" type="presParOf" srcId="{B27B15F8-3AB7-4513-B7AE-187F08C772EE}" destId="{A5902C0C-1294-4F11-9CCE-EE5FA37C6185}" srcOrd="1" destOrd="0" presId="urn:microsoft.com/office/officeart/2005/8/layout/hierarchy1"/>
    <dgm:cxn modelId="{8ACC6CB1-004A-4B96-A8AC-C8E0A59701D4}" type="presParOf" srcId="{A5902C0C-1294-4F11-9CCE-EE5FA37C6185}" destId="{BEA0B2F4-C64F-4BCE-A36B-FD56D98E350D}" srcOrd="0" destOrd="0" presId="urn:microsoft.com/office/officeart/2005/8/layout/hierarchy1"/>
    <dgm:cxn modelId="{3EAAF64D-43EE-4422-AD4E-BD147D2CCE40}" type="presParOf" srcId="{A5902C0C-1294-4F11-9CCE-EE5FA37C6185}" destId="{627E6881-2495-410E-A8AB-75EE66BDDE5A}" srcOrd="1" destOrd="0" presId="urn:microsoft.com/office/officeart/2005/8/layout/hierarchy1"/>
    <dgm:cxn modelId="{5AE53827-6841-47D5-825F-411EC9357F5E}" type="presParOf" srcId="{627E6881-2495-410E-A8AB-75EE66BDDE5A}" destId="{A3DD11DF-6CC7-48C0-BECB-C171F3EF3376}" srcOrd="0" destOrd="0" presId="urn:microsoft.com/office/officeart/2005/8/layout/hierarchy1"/>
    <dgm:cxn modelId="{A1DDF6F0-1EF1-450C-837D-1282AAB19053}" type="presParOf" srcId="{A3DD11DF-6CC7-48C0-BECB-C171F3EF3376}" destId="{860852BE-CB1F-460F-B720-6033C5281192}" srcOrd="0" destOrd="0" presId="urn:microsoft.com/office/officeart/2005/8/layout/hierarchy1"/>
    <dgm:cxn modelId="{D720A73C-319F-452F-857A-9ED1669EFD08}" type="presParOf" srcId="{A3DD11DF-6CC7-48C0-BECB-C171F3EF3376}" destId="{FE8B697D-A070-4D7B-8721-576CED240C4C}" srcOrd="1" destOrd="0" presId="urn:microsoft.com/office/officeart/2005/8/layout/hierarchy1"/>
    <dgm:cxn modelId="{89EDC2ED-6EAE-47D0-BA07-7EAF01C91F96}" type="presParOf" srcId="{627E6881-2495-410E-A8AB-75EE66BDDE5A}" destId="{35F8B2F9-0E8D-4D42-B243-EF9F69FBD0E8}" srcOrd="1" destOrd="0" presId="urn:microsoft.com/office/officeart/2005/8/layout/hierarchy1"/>
    <dgm:cxn modelId="{B0123FD3-C3CA-4B0A-B467-F095718674AC}" type="presParOf" srcId="{B1B48A6C-5807-4AA2-A45E-4C9452929F85}" destId="{FFC5CE2A-60B7-42F3-A305-C8C11CC7A1BB}" srcOrd="4" destOrd="0" presId="urn:microsoft.com/office/officeart/2005/8/layout/hierarchy1"/>
    <dgm:cxn modelId="{A1238D4B-461C-40E8-99C8-0404051E4883}" type="presParOf" srcId="{B1B48A6C-5807-4AA2-A45E-4C9452929F85}" destId="{8E410FA6-6D4C-459B-9F23-1FE4A65D6BFC}" srcOrd="5" destOrd="0" presId="urn:microsoft.com/office/officeart/2005/8/layout/hierarchy1"/>
    <dgm:cxn modelId="{0215F560-4758-458C-839B-460620CBAB5D}" type="presParOf" srcId="{8E410FA6-6D4C-459B-9F23-1FE4A65D6BFC}" destId="{D29BAE8B-9923-460E-87F8-4EC5DDCAAA2C}" srcOrd="0" destOrd="0" presId="urn:microsoft.com/office/officeart/2005/8/layout/hierarchy1"/>
    <dgm:cxn modelId="{BCA01549-498D-4B07-97D8-F318E286DE5A}" type="presParOf" srcId="{D29BAE8B-9923-460E-87F8-4EC5DDCAAA2C}" destId="{4F21F737-BD23-4D06-9E4B-1FD5ED518ECA}" srcOrd="0" destOrd="0" presId="urn:microsoft.com/office/officeart/2005/8/layout/hierarchy1"/>
    <dgm:cxn modelId="{D2AB7646-6871-4C82-90E0-EB5044B6B9A2}" type="presParOf" srcId="{D29BAE8B-9923-460E-87F8-4EC5DDCAAA2C}" destId="{10EAEF03-251E-4802-8ECE-1B8E960A3577}" srcOrd="1" destOrd="0" presId="urn:microsoft.com/office/officeart/2005/8/layout/hierarchy1"/>
    <dgm:cxn modelId="{E8DEAA68-D125-403B-A88D-C063581525B0}" type="presParOf" srcId="{8E410FA6-6D4C-459B-9F23-1FE4A65D6BFC}" destId="{FFD5335B-59B1-4532-A0DB-C25ACC3FA35B}" srcOrd="1" destOrd="0" presId="urn:microsoft.com/office/officeart/2005/8/layout/hierarchy1"/>
    <dgm:cxn modelId="{C2D35D73-C897-4A3C-9C4F-3A8F13A55D2B}" type="presParOf" srcId="{FFD5335B-59B1-4532-A0DB-C25ACC3FA35B}" destId="{CDCF2267-6154-4DF5-A0BF-767BBD2AD81A}" srcOrd="0" destOrd="0" presId="urn:microsoft.com/office/officeart/2005/8/layout/hierarchy1"/>
    <dgm:cxn modelId="{D5F6F90B-C691-43A0-B42E-F14A9C0C689C}" type="presParOf" srcId="{FFD5335B-59B1-4532-A0DB-C25ACC3FA35B}" destId="{B9B39910-E9A3-4005-A0BD-3AB5072BBBBE}" srcOrd="1" destOrd="0" presId="urn:microsoft.com/office/officeart/2005/8/layout/hierarchy1"/>
    <dgm:cxn modelId="{B09ADD82-D2B2-47BB-A15B-C2A15C8453CE}" type="presParOf" srcId="{B9B39910-E9A3-4005-A0BD-3AB5072BBBBE}" destId="{F873B8EE-1466-4C61-94F6-41864F1946EE}" srcOrd="0" destOrd="0" presId="urn:microsoft.com/office/officeart/2005/8/layout/hierarchy1"/>
    <dgm:cxn modelId="{03D143E1-D71C-4107-ADC5-E1AF4CD1D67B}" type="presParOf" srcId="{F873B8EE-1466-4C61-94F6-41864F1946EE}" destId="{2B43704B-6ACF-47F6-A08B-90F7A5F74A5F}" srcOrd="0" destOrd="0" presId="urn:microsoft.com/office/officeart/2005/8/layout/hierarchy1"/>
    <dgm:cxn modelId="{0CCEE797-0BC6-46BE-BB5A-AE8C39C38622}" type="presParOf" srcId="{F873B8EE-1466-4C61-94F6-41864F1946EE}" destId="{F6FFBE05-27E1-44D4-9830-924A7FCDDAB7}" srcOrd="1" destOrd="0" presId="urn:microsoft.com/office/officeart/2005/8/layout/hierarchy1"/>
    <dgm:cxn modelId="{370BC6ED-55D5-49C1-8FCC-BAD96C1C7240}" type="presParOf" srcId="{B9B39910-E9A3-4005-A0BD-3AB5072BBBBE}" destId="{7C1E0A39-2112-4511-8C69-8579098595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F2267-6154-4DF5-A0BF-767BBD2AD81A}">
      <dsp:nvSpPr>
        <dsp:cNvPr id="0" name=""/>
        <dsp:cNvSpPr/>
      </dsp:nvSpPr>
      <dsp:spPr>
        <a:xfrm>
          <a:off x="2518439" y="1362680"/>
          <a:ext cx="91440" cy="2532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271"/>
              </a:lnTo>
            </a:path>
          </a:pathLst>
        </a:custGeom>
        <a:noFill/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5CE2A-60B7-42F3-A305-C8C11CC7A1BB}">
      <dsp:nvSpPr>
        <dsp:cNvPr id="0" name=""/>
        <dsp:cNvSpPr/>
      </dsp:nvSpPr>
      <dsp:spPr>
        <a:xfrm>
          <a:off x="1499791" y="556421"/>
          <a:ext cx="1064368" cy="253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596"/>
              </a:lnTo>
              <a:lnTo>
                <a:pt x="1064368" y="172596"/>
              </a:lnTo>
              <a:lnTo>
                <a:pt x="1064368" y="253271"/>
              </a:lnTo>
            </a:path>
          </a:pathLst>
        </a:custGeom>
        <a:noFill/>
        <a:ln w="55000" cap="flat" cmpd="thickThin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0B2F4-C64F-4BCE-A36B-FD56D98E350D}">
      <dsp:nvSpPr>
        <dsp:cNvPr id="0" name=""/>
        <dsp:cNvSpPr/>
      </dsp:nvSpPr>
      <dsp:spPr>
        <a:xfrm>
          <a:off x="1454071" y="1362680"/>
          <a:ext cx="91440" cy="2532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271"/>
              </a:lnTo>
            </a:path>
          </a:pathLst>
        </a:custGeom>
        <a:noFill/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C2194-88A1-409C-9C03-1BEAE6A77ECB}">
      <dsp:nvSpPr>
        <dsp:cNvPr id="0" name=""/>
        <dsp:cNvSpPr/>
      </dsp:nvSpPr>
      <dsp:spPr>
        <a:xfrm>
          <a:off x="1454071" y="556421"/>
          <a:ext cx="91440" cy="2532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271"/>
              </a:lnTo>
            </a:path>
          </a:pathLst>
        </a:custGeom>
        <a:noFill/>
        <a:ln w="55000" cap="flat" cmpd="thickThin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2D22A-32BC-4351-9B70-1D59FDCF8A74}">
      <dsp:nvSpPr>
        <dsp:cNvPr id="0" name=""/>
        <dsp:cNvSpPr/>
      </dsp:nvSpPr>
      <dsp:spPr>
        <a:xfrm>
          <a:off x="389703" y="1362680"/>
          <a:ext cx="91440" cy="2532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271"/>
              </a:lnTo>
            </a:path>
          </a:pathLst>
        </a:custGeom>
        <a:noFill/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6C4473-B313-4877-9DA9-E17DCE2142D4}">
      <dsp:nvSpPr>
        <dsp:cNvPr id="0" name=""/>
        <dsp:cNvSpPr/>
      </dsp:nvSpPr>
      <dsp:spPr>
        <a:xfrm>
          <a:off x="435423" y="556421"/>
          <a:ext cx="1064368" cy="253271"/>
        </a:xfrm>
        <a:custGeom>
          <a:avLst/>
          <a:gdLst/>
          <a:ahLst/>
          <a:cxnLst/>
          <a:rect l="0" t="0" r="0" b="0"/>
          <a:pathLst>
            <a:path>
              <a:moveTo>
                <a:pt x="1064368" y="0"/>
              </a:moveTo>
              <a:lnTo>
                <a:pt x="1064368" y="172596"/>
              </a:lnTo>
              <a:lnTo>
                <a:pt x="0" y="172596"/>
              </a:lnTo>
              <a:lnTo>
                <a:pt x="0" y="253271"/>
              </a:lnTo>
            </a:path>
          </a:pathLst>
        </a:custGeom>
        <a:noFill/>
        <a:ln w="55000" cap="flat" cmpd="thickThin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45318-5A59-429F-A71A-E34762BC8C90}">
      <dsp:nvSpPr>
        <dsp:cNvPr id="0" name=""/>
        <dsp:cNvSpPr/>
      </dsp:nvSpPr>
      <dsp:spPr>
        <a:xfrm>
          <a:off x="1064368" y="3433"/>
          <a:ext cx="870846" cy="5529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2A241E-E7E7-4308-85E1-064F44737D67}">
      <dsp:nvSpPr>
        <dsp:cNvPr id="0" name=""/>
        <dsp:cNvSpPr/>
      </dsp:nvSpPr>
      <dsp:spPr>
        <a:xfrm>
          <a:off x="1161129" y="95356"/>
          <a:ext cx="870846" cy="5529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/>
            <a:t>2</a:t>
          </a:r>
        </a:p>
      </dsp:txBody>
      <dsp:txXfrm>
        <a:off x="1177325" y="111552"/>
        <a:ext cx="838454" cy="520595"/>
      </dsp:txXfrm>
    </dsp:sp>
    <dsp:sp modelId="{628AB938-9512-4D71-A32F-6C20B6900643}">
      <dsp:nvSpPr>
        <dsp:cNvPr id="0" name=""/>
        <dsp:cNvSpPr/>
      </dsp:nvSpPr>
      <dsp:spPr>
        <a:xfrm>
          <a:off x="0" y="809692"/>
          <a:ext cx="870846" cy="5529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BFC70-4D65-4010-8A94-4F9B44C6E30C}">
      <dsp:nvSpPr>
        <dsp:cNvPr id="0" name=""/>
        <dsp:cNvSpPr/>
      </dsp:nvSpPr>
      <dsp:spPr>
        <a:xfrm>
          <a:off x="96760" y="901615"/>
          <a:ext cx="870846" cy="5529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/>
            <a:t>2</a:t>
          </a:r>
        </a:p>
      </dsp:txBody>
      <dsp:txXfrm>
        <a:off x="112956" y="917811"/>
        <a:ext cx="838454" cy="520595"/>
      </dsp:txXfrm>
    </dsp:sp>
    <dsp:sp modelId="{97913000-D048-4C55-B6DF-B1B12CB1D1AD}">
      <dsp:nvSpPr>
        <dsp:cNvPr id="0" name=""/>
        <dsp:cNvSpPr/>
      </dsp:nvSpPr>
      <dsp:spPr>
        <a:xfrm>
          <a:off x="0" y="1615951"/>
          <a:ext cx="870846" cy="5529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BA273-08B9-4128-82EC-1E9C8557A7DD}">
      <dsp:nvSpPr>
        <dsp:cNvPr id="0" name=""/>
        <dsp:cNvSpPr/>
      </dsp:nvSpPr>
      <dsp:spPr>
        <a:xfrm>
          <a:off x="96760" y="1707874"/>
          <a:ext cx="870846" cy="5529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/>
            <a:t>5</a:t>
          </a:r>
        </a:p>
      </dsp:txBody>
      <dsp:txXfrm>
        <a:off x="112956" y="1724070"/>
        <a:ext cx="838454" cy="520595"/>
      </dsp:txXfrm>
    </dsp:sp>
    <dsp:sp modelId="{BB9FD449-730A-41D7-9221-3C2E740ABCD4}">
      <dsp:nvSpPr>
        <dsp:cNvPr id="0" name=""/>
        <dsp:cNvSpPr/>
      </dsp:nvSpPr>
      <dsp:spPr>
        <a:xfrm>
          <a:off x="1064368" y="809692"/>
          <a:ext cx="870846" cy="5529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E8170-14A2-4363-A6ED-0C0AB955962D}">
      <dsp:nvSpPr>
        <dsp:cNvPr id="0" name=""/>
        <dsp:cNvSpPr/>
      </dsp:nvSpPr>
      <dsp:spPr>
        <a:xfrm>
          <a:off x="1161129" y="901615"/>
          <a:ext cx="870846" cy="5529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/>
            <a:t>4</a:t>
          </a:r>
        </a:p>
      </dsp:txBody>
      <dsp:txXfrm>
        <a:off x="1177325" y="917811"/>
        <a:ext cx="838454" cy="520595"/>
      </dsp:txXfrm>
    </dsp:sp>
    <dsp:sp modelId="{860852BE-CB1F-460F-B720-6033C5281192}">
      <dsp:nvSpPr>
        <dsp:cNvPr id="0" name=""/>
        <dsp:cNvSpPr/>
      </dsp:nvSpPr>
      <dsp:spPr>
        <a:xfrm>
          <a:off x="1064368" y="1615951"/>
          <a:ext cx="870846" cy="5529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B697D-A070-4D7B-8721-576CED240C4C}">
      <dsp:nvSpPr>
        <dsp:cNvPr id="0" name=""/>
        <dsp:cNvSpPr/>
      </dsp:nvSpPr>
      <dsp:spPr>
        <a:xfrm>
          <a:off x="1161129" y="1707874"/>
          <a:ext cx="870846" cy="5529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/>
            <a:t>5</a:t>
          </a:r>
        </a:p>
      </dsp:txBody>
      <dsp:txXfrm>
        <a:off x="1177325" y="1724070"/>
        <a:ext cx="838454" cy="520595"/>
      </dsp:txXfrm>
    </dsp:sp>
    <dsp:sp modelId="{4F21F737-BD23-4D06-9E4B-1FD5ED518ECA}">
      <dsp:nvSpPr>
        <dsp:cNvPr id="0" name=""/>
        <dsp:cNvSpPr/>
      </dsp:nvSpPr>
      <dsp:spPr>
        <a:xfrm>
          <a:off x="2128736" y="809692"/>
          <a:ext cx="870846" cy="5529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EAEF03-251E-4802-8ECE-1B8E960A3577}">
      <dsp:nvSpPr>
        <dsp:cNvPr id="0" name=""/>
        <dsp:cNvSpPr/>
      </dsp:nvSpPr>
      <dsp:spPr>
        <a:xfrm>
          <a:off x="2225497" y="901615"/>
          <a:ext cx="870846" cy="5529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/>
            <a:t>5</a:t>
          </a:r>
        </a:p>
      </dsp:txBody>
      <dsp:txXfrm>
        <a:off x="2241693" y="917811"/>
        <a:ext cx="838454" cy="520595"/>
      </dsp:txXfrm>
    </dsp:sp>
    <dsp:sp modelId="{2B43704B-6ACF-47F6-A08B-90F7A5F74A5F}">
      <dsp:nvSpPr>
        <dsp:cNvPr id="0" name=""/>
        <dsp:cNvSpPr/>
      </dsp:nvSpPr>
      <dsp:spPr>
        <a:xfrm>
          <a:off x="2128736" y="1615951"/>
          <a:ext cx="870846" cy="5529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FBE05-27E1-44D4-9830-924A7FCDDAB7}">
      <dsp:nvSpPr>
        <dsp:cNvPr id="0" name=""/>
        <dsp:cNvSpPr/>
      </dsp:nvSpPr>
      <dsp:spPr>
        <a:xfrm>
          <a:off x="2225497" y="1707874"/>
          <a:ext cx="870846" cy="5529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/>
            <a:t>5</a:t>
          </a:r>
        </a:p>
      </dsp:txBody>
      <dsp:txXfrm>
        <a:off x="2241693" y="1724070"/>
        <a:ext cx="838454" cy="520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DC79CF-1A52-4142-AAF8-A747E5CD8B1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37EDC-E38E-45D0-BD93-E47FC1CED0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FE57B-420C-4E40-B6A0-E93D6942E86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64C638B-0B4B-4771-AB25-F24DA2BAC321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7DC1B-9A54-4200-97A5-38F317CA0F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BA8BC1-31E7-48B9-B224-52372FC4BE7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9D9C7-9CB9-471B-A3E6-3DDA3FD5451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9AE8A-D924-43D2-8AEC-8CB65AD26D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DF98-E390-48CD-BB82-800AF6CA542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DCC5A2-398B-4C89-90DD-E8B62880DD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8451D-FD0B-4139-B228-F9633E3B0F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AD215D-07F3-4E4C-8BC4-6BE41C3A3EB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15AB34-0DBC-4916-8B75-053D5C1C1EC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rovnobezn&#237;k.fi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Testovanie9-2012</a:t>
            </a:r>
            <a:endParaRPr lang="sk-SK" sz="4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Forma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k-SK" sz="1800" dirty="0" smtClean="0"/>
              <a:t>09</a:t>
            </a:r>
            <a:r>
              <a:rPr lang="sk-SK" sz="1800" dirty="0"/>
              <a:t>. </a:t>
            </a:r>
            <a:r>
              <a:rPr lang="sk-SK" sz="1800" dirty="0" smtClean="0"/>
              <a:t>Koľko rôznych trojciferných čísel deliteľných piatimi môžeme vytvoriť z číslic 2, 4, 5? Číslice sa vo vytvorenom čísle môžu opakovať.</a:t>
            </a:r>
            <a:endParaRPr lang="sk-SK" sz="1800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2349500"/>
            <a:ext cx="7921253" cy="3724275"/>
          </a:xfrm>
        </p:spPr>
        <p:txBody>
          <a:bodyPr/>
          <a:lstStyle/>
          <a:p>
            <a:r>
              <a:rPr lang="sk-SK" sz="1800" dirty="0" smtClean="0"/>
              <a:t>Číslo je deliteľné piatimi, ak má na mieste jednotiek 0 alebo 5. V našom prípade 5.</a:t>
            </a:r>
          </a:p>
          <a:p>
            <a:r>
              <a:rPr lang="sk-SK" sz="1800" dirty="0" smtClean="0"/>
              <a:t>Na mieste desiatok (stoviek) môže byť ľubovoľná z číslic 2, 4, 5.</a:t>
            </a:r>
          </a:p>
          <a:p>
            <a:r>
              <a:rPr lang="sk-SK" sz="1800" dirty="0" smtClean="0"/>
              <a:t>Existuje 9 možností, na obrázku sú tri z nich, ďalšie dostaneme zámenou 2 na mieste jednotiek za 4 resp. 5. </a:t>
            </a:r>
            <a:endParaRPr lang="sk-SK" sz="18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94823422"/>
              </p:ext>
            </p:extLst>
          </p:nvPr>
        </p:nvGraphicFramePr>
        <p:xfrm>
          <a:off x="5580112" y="4005064"/>
          <a:ext cx="3096344" cy="22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3" grpId="0" build="p"/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sk-SK" sz="1800" b="1" u="sng" dirty="0" smtClean="0"/>
          </a:p>
          <a:p>
            <a:endParaRPr lang="sk-SK" sz="1800" b="1" u="sng" dirty="0"/>
          </a:p>
          <a:p>
            <a:endParaRPr lang="sk-SK" sz="1800" b="1" u="sng" dirty="0" smtClean="0"/>
          </a:p>
          <a:p>
            <a:endParaRPr lang="sk-SK" sz="1800" b="1" u="sng" dirty="0"/>
          </a:p>
          <a:p>
            <a:endParaRPr lang="sk-SK" sz="1800" b="1" u="sng" dirty="0" smtClean="0"/>
          </a:p>
          <a:p>
            <a:endParaRPr lang="sk-SK" sz="1800" b="1" u="sng" dirty="0"/>
          </a:p>
          <a:p>
            <a:endParaRPr lang="sk-SK" sz="1800" b="1" u="sng" dirty="0" smtClean="0"/>
          </a:p>
          <a:p>
            <a:endParaRPr lang="sk-SK" sz="1800" b="1" u="sng" dirty="0"/>
          </a:p>
          <a:p>
            <a:endParaRPr lang="sk-SK" sz="1800" b="1" u="sng" dirty="0" smtClean="0"/>
          </a:p>
          <a:p>
            <a:endParaRPr lang="sk-SK" sz="1800" b="1" u="sng" dirty="0"/>
          </a:p>
          <a:p>
            <a:endParaRPr lang="sk-SK" sz="1800" b="1" u="sng" dirty="0" smtClean="0"/>
          </a:p>
          <a:p>
            <a:endParaRPr lang="sk-SK" sz="1800" b="1" u="sng" dirty="0"/>
          </a:p>
          <a:p>
            <a:r>
              <a:rPr lang="sk-SK" sz="1800" i="1" dirty="0" smtClean="0"/>
              <a:t>K </a:t>
            </a:r>
            <a:r>
              <a:rPr lang="sk-SK" sz="1800" b="1" i="1" dirty="0" smtClean="0"/>
              <a:t>zadaniu BAZÉN </a:t>
            </a:r>
            <a:r>
              <a:rPr lang="sk-SK" sz="1800" i="1" dirty="0" smtClean="0"/>
              <a:t>sa vzťahujú úlohy č. 10 a 11.</a:t>
            </a:r>
            <a:endParaRPr lang="sk-SK" sz="1800" i="1" dirty="0"/>
          </a:p>
        </p:txBody>
      </p:sp>
      <p:sp>
        <p:nvSpPr>
          <p:cNvPr id="11878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1800" dirty="0" smtClean="0"/>
              <a:t>BAZÉN</a:t>
            </a:r>
            <a:br>
              <a:rPr lang="sk-SK" sz="1800" dirty="0" smtClean="0"/>
            </a:br>
            <a:r>
              <a:rPr lang="sk-SK" sz="1800" dirty="0" smtClean="0"/>
              <a:t>V záhrade sa bude okolo bazéna v tvare kvádra dlaždicami vykladať chodník široký 1 meter. Na obrázku je chodník znázornený sivou farbou. Rozmery dna bazéna sú 8,5 metra a 6 metrov. Výška stien bazéna je 2 metre.</a:t>
            </a:r>
            <a:endParaRPr lang="sk-SK" sz="1800" dirty="0"/>
          </a:p>
        </p:txBody>
      </p:sp>
      <p:pic>
        <p:nvPicPr>
          <p:cNvPr id="118805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4620"/>
            <a:ext cx="5723574" cy="3567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4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18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18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18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  <p:bldP spid="1187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sz="1800" b="1" dirty="0" smtClean="0"/>
              <a:t>Plochu chodníka určíme ako rozdiel obsahov obdĺžnikov s rozmermi 10,5 x 8 a 8,5 x 6</a:t>
            </a:r>
          </a:p>
          <a:p>
            <a:r>
              <a:rPr lang="sk-SK" sz="1800" b="1" dirty="0" smtClean="0"/>
              <a:t>S = 10,5 . 8 – 8,5 . 6 </a:t>
            </a:r>
          </a:p>
          <a:p>
            <a:r>
              <a:rPr lang="sk-SK" sz="1800" b="1" dirty="0" smtClean="0"/>
              <a:t>S = 33 (m</a:t>
            </a:r>
            <a:r>
              <a:rPr lang="sk-SK" sz="1800" b="1" baseline="300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lang="sk-SK" sz="1800" b="1" dirty="0" smtClean="0"/>
              <a:t>)</a:t>
            </a:r>
            <a:endParaRPr lang="sk-SK" sz="1800" b="1" dirty="0"/>
          </a:p>
        </p:txBody>
      </p:sp>
      <p:sp>
        <p:nvSpPr>
          <p:cNvPr id="849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 dirty="0" smtClean="0"/>
              <a:t>10. Koľko m</a:t>
            </a:r>
            <a:r>
              <a:rPr lang="sk-SK" sz="1800" baseline="30000" dirty="0" smtClean="0"/>
              <a:t>2</a:t>
            </a:r>
            <a:r>
              <a:rPr lang="sk-SK" sz="1800" dirty="0" smtClean="0"/>
              <a:t> chodníka sa bude vykladať dlaždicami?</a:t>
            </a:r>
            <a:endParaRPr lang="sk-SK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uiExpand="1" build="p"/>
      <p:bldP spid="849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sz="1800" b="1" dirty="0"/>
              <a:t>A. </a:t>
            </a:r>
            <a:r>
              <a:rPr lang="sk-SK" sz="1800" b="1" dirty="0" smtClean="0"/>
              <a:t>1,9 m</a:t>
            </a:r>
            <a:endParaRPr lang="sk-SK" sz="1800" b="1" dirty="0"/>
          </a:p>
          <a:p>
            <a:r>
              <a:rPr lang="sk-SK" sz="1800" b="1" dirty="0"/>
              <a:t>B. </a:t>
            </a:r>
            <a:r>
              <a:rPr lang="sk-SK" sz="1800" b="1" dirty="0" smtClean="0"/>
              <a:t>1,8 m</a:t>
            </a:r>
            <a:endParaRPr lang="sk-SK" sz="1800" b="1" dirty="0"/>
          </a:p>
          <a:p>
            <a:r>
              <a:rPr lang="sk-SK" sz="1800" b="1" dirty="0"/>
              <a:t>C. </a:t>
            </a:r>
            <a:r>
              <a:rPr lang="sk-SK" sz="1800" b="1" dirty="0" smtClean="0"/>
              <a:t>1,7 m</a:t>
            </a:r>
            <a:endParaRPr lang="sk-SK" sz="1800" b="1" dirty="0"/>
          </a:p>
          <a:p>
            <a:r>
              <a:rPr lang="sk-SK" sz="1800" b="1" dirty="0"/>
              <a:t>D. </a:t>
            </a:r>
            <a:r>
              <a:rPr lang="sk-SK" sz="1800" b="1" dirty="0" smtClean="0"/>
              <a:t>1,6 m</a:t>
            </a:r>
            <a:endParaRPr lang="sk-SK" sz="1800" b="1" dirty="0"/>
          </a:p>
        </p:txBody>
      </p:sp>
      <p:sp>
        <p:nvSpPr>
          <p:cNvPr id="849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 dirty="0" smtClean="0"/>
              <a:t>10. V bazéne je 86,7 m</a:t>
            </a:r>
            <a:r>
              <a:rPr lang="sk-SK" sz="1800" baseline="30000" dirty="0" smtClean="0"/>
              <a:t>3</a:t>
            </a:r>
            <a:r>
              <a:rPr lang="sk-SK" sz="1800" dirty="0" smtClean="0"/>
              <a:t> vody. Voda v bazéne siaha do výšky: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824122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  <p:bldP spid="849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 dirty="0"/>
              <a:t>10. V bazéne je 86,7 m</a:t>
            </a:r>
            <a:r>
              <a:rPr lang="sk-SK" sz="1800" baseline="30000" dirty="0"/>
              <a:t>3</a:t>
            </a:r>
            <a:r>
              <a:rPr lang="sk-SK" sz="1800" dirty="0"/>
              <a:t> vody. Voda v bazéne siaha do výšky: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189788" cy="372427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sk-SK" sz="1800" b="1" dirty="0" smtClean="0"/>
              <a:t>Objem bazéna vypočítame ak obsah dna vynásobíme výškou.</a:t>
            </a:r>
          </a:p>
          <a:p>
            <a:pPr algn="just">
              <a:lnSpc>
                <a:spcPct val="90000"/>
              </a:lnSpc>
            </a:pPr>
            <a:r>
              <a:rPr lang="sk-SK" sz="1800" b="1" dirty="0" smtClean="0"/>
              <a:t>V = </a:t>
            </a:r>
            <a:r>
              <a:rPr lang="sk-SK" sz="1800" b="1" dirty="0" err="1" smtClean="0"/>
              <a:t>S</a:t>
            </a:r>
            <a:r>
              <a:rPr lang="sk-SK" sz="1800" b="1" baseline="-25000" dirty="0" err="1" smtClean="0"/>
              <a:t>p</a:t>
            </a:r>
            <a:r>
              <a:rPr lang="sk-SK" sz="1800" b="1" dirty="0" smtClean="0"/>
              <a:t> . V</a:t>
            </a:r>
          </a:p>
          <a:p>
            <a:pPr algn="just">
              <a:lnSpc>
                <a:spcPct val="90000"/>
              </a:lnSpc>
            </a:pPr>
            <a:r>
              <a:rPr lang="sk-SK" sz="1800" b="1" dirty="0" smtClean="0"/>
              <a:t>v = V : </a:t>
            </a:r>
            <a:r>
              <a:rPr lang="sk-SK" sz="1800" b="1" dirty="0" err="1"/>
              <a:t>S</a:t>
            </a:r>
            <a:r>
              <a:rPr lang="sk-SK" sz="1800" b="1" baseline="-25000" dirty="0" err="1"/>
              <a:t>p</a:t>
            </a:r>
            <a:endParaRPr lang="sk-SK" sz="1800" b="1" baseline="-25000" dirty="0"/>
          </a:p>
          <a:p>
            <a:pPr>
              <a:lnSpc>
                <a:spcPct val="90000"/>
              </a:lnSpc>
            </a:pPr>
            <a:r>
              <a:rPr lang="sk-SK" sz="1800" b="1" dirty="0" smtClean="0"/>
              <a:t>Po dosadení: v = 86,7 : (8,5 . 6) = 1,7 (m) </a:t>
            </a: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 dirty="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1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1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1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1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sk-SK" sz="1800" b="1" u="sng" dirty="0" smtClean="0"/>
          </a:p>
          <a:p>
            <a:endParaRPr lang="sk-SK" sz="1800" b="1" u="sng" dirty="0"/>
          </a:p>
          <a:p>
            <a:endParaRPr lang="sk-SK" sz="1800" b="1" u="sng" dirty="0" smtClean="0"/>
          </a:p>
          <a:p>
            <a:endParaRPr lang="sk-SK" sz="1800" b="1" u="sng" dirty="0"/>
          </a:p>
          <a:p>
            <a:endParaRPr lang="sk-SK" sz="1800" b="1" u="sng" dirty="0" smtClean="0"/>
          </a:p>
          <a:p>
            <a:endParaRPr lang="sk-SK" sz="1800" b="1" u="sng" dirty="0"/>
          </a:p>
          <a:p>
            <a:endParaRPr lang="sk-SK" sz="1800" b="1" u="sng" dirty="0" smtClean="0"/>
          </a:p>
          <a:p>
            <a:endParaRPr lang="sk-SK" sz="1800" b="1" u="sng" dirty="0"/>
          </a:p>
          <a:p>
            <a:endParaRPr lang="sk-SK" sz="1800" b="1" u="sng" dirty="0" smtClean="0"/>
          </a:p>
          <a:p>
            <a:endParaRPr lang="sk-SK" sz="1800" b="1" u="sng" dirty="0"/>
          </a:p>
          <a:p>
            <a:endParaRPr lang="sk-SK" sz="1800" b="1" u="sng" dirty="0" smtClean="0"/>
          </a:p>
          <a:p>
            <a:endParaRPr lang="sk-SK" sz="1800" b="1" u="sng" dirty="0"/>
          </a:p>
          <a:p>
            <a:r>
              <a:rPr lang="sk-SK" sz="1800" i="1" dirty="0" smtClean="0"/>
              <a:t>K </a:t>
            </a:r>
            <a:r>
              <a:rPr lang="sk-SK" sz="1800" b="1" i="1" dirty="0" smtClean="0"/>
              <a:t>zadaniu HYPERMARKET </a:t>
            </a:r>
            <a:r>
              <a:rPr lang="sk-SK" sz="1800" i="1" dirty="0" smtClean="0"/>
              <a:t>sa vzťahujú úlohy č. 12 a 13.</a:t>
            </a:r>
            <a:endParaRPr lang="sk-SK" sz="1800" i="1" dirty="0"/>
          </a:p>
        </p:txBody>
      </p:sp>
      <p:sp>
        <p:nvSpPr>
          <p:cNvPr id="11878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1800" dirty="0" err="1" smtClean="0"/>
              <a:t>Hypermarket</a:t>
            </a: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1800" dirty="0" smtClean="0"/>
              <a:t>Vo vybraných oddeleniach </a:t>
            </a:r>
            <a:r>
              <a:rPr lang="sk-SK" sz="1800" dirty="0" err="1" smtClean="0"/>
              <a:t>hypermarketu</a:t>
            </a:r>
            <a:r>
              <a:rPr lang="sk-SK" sz="1800" dirty="0" smtClean="0"/>
              <a:t> zaznamenali v jednotlivých týždňoch počas mesiaca február 2011 nasledovnú tržbu:</a:t>
            </a:r>
            <a:endParaRPr lang="sk-SK" sz="18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757736"/>
              </p:ext>
            </p:extLst>
          </p:nvPr>
        </p:nvGraphicFramePr>
        <p:xfrm>
          <a:off x="539552" y="1988840"/>
          <a:ext cx="777686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728192"/>
                <a:gridCol w="1872208"/>
                <a:gridCol w="2664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i="1" dirty="0" smtClean="0"/>
                        <a:t>Týždeň</a:t>
                      </a:r>
                      <a:endParaRPr lang="sk-SK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i="1" dirty="0" smtClean="0"/>
                        <a:t>Drogéria</a:t>
                      </a:r>
                      <a:endParaRPr lang="sk-SK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i="1" dirty="0" smtClean="0"/>
                        <a:t>Elektronika</a:t>
                      </a:r>
                      <a:endParaRPr lang="sk-SK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i="1" dirty="0" smtClean="0"/>
                        <a:t>Domáce potreby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sk-SK" dirty="0" smtClean="0"/>
                        <a:t>týždeň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19 602 €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26 666 €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17 922 €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2. týždeň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17 926 €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29 312 €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15 444 €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3. týždeň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21 322 €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33 009 €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18 112 €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4. týždeň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24 648 €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18 324 €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16 027 €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i="1" dirty="0" smtClean="0"/>
                        <a:t>Spolu</a:t>
                      </a:r>
                      <a:r>
                        <a:rPr lang="sk-SK" b="1" dirty="0" smtClean="0"/>
                        <a:t>: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83 498 €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107 311 €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67 575 €</a:t>
                      </a:r>
                      <a:endParaRPr lang="sk-SK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1257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8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8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8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  <p:bldP spid="1187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349500"/>
            <a:ext cx="7772400" cy="37437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1800" b="1" dirty="0"/>
              <a:t>A. </a:t>
            </a:r>
            <a:r>
              <a:rPr lang="sk-SK" sz="1800" b="1" dirty="0" smtClean="0"/>
              <a:t>v 2. týždni, rozdiel bol 11 386 €</a:t>
            </a:r>
            <a:endParaRPr lang="sk-SK" sz="1800" b="1" dirty="0"/>
          </a:p>
          <a:p>
            <a:pPr>
              <a:lnSpc>
                <a:spcPct val="90000"/>
              </a:lnSpc>
            </a:pPr>
            <a:r>
              <a:rPr lang="sk-SK" sz="1800" b="1" dirty="0"/>
              <a:t>B. </a:t>
            </a:r>
            <a:r>
              <a:rPr lang="sk-SK" sz="1800" b="1" dirty="0" smtClean="0"/>
              <a:t>v 3. týždni, rozdiel bol 54 331 €</a:t>
            </a:r>
            <a:endParaRPr lang="sk-SK" sz="1800" b="1" dirty="0"/>
          </a:p>
          <a:p>
            <a:pPr>
              <a:lnSpc>
                <a:spcPct val="90000"/>
              </a:lnSpc>
            </a:pPr>
            <a:r>
              <a:rPr lang="sk-SK" sz="1800" b="1" dirty="0"/>
              <a:t>C. v 3. týždni, rozdiel bol </a:t>
            </a:r>
            <a:r>
              <a:rPr lang="sk-SK" sz="1800" b="1" dirty="0" smtClean="0"/>
              <a:t>11 687 €</a:t>
            </a:r>
            <a:endParaRPr lang="sk-SK" sz="1800" b="1" dirty="0"/>
          </a:p>
          <a:p>
            <a:pPr>
              <a:lnSpc>
                <a:spcPct val="90000"/>
              </a:lnSpc>
            </a:pPr>
            <a:r>
              <a:rPr lang="sk-SK" sz="1800" b="1" dirty="0" smtClean="0"/>
              <a:t>D</a:t>
            </a:r>
            <a:r>
              <a:rPr lang="sk-SK" sz="1800" b="1" dirty="0"/>
              <a:t>. v </a:t>
            </a:r>
            <a:r>
              <a:rPr lang="sk-SK" sz="1800" b="1" dirty="0" smtClean="0"/>
              <a:t>4. </a:t>
            </a:r>
            <a:r>
              <a:rPr lang="sk-SK" sz="1800" b="1" dirty="0"/>
              <a:t>týždni, rozdiel bol </a:t>
            </a:r>
            <a:r>
              <a:rPr lang="sk-SK" sz="1800" b="1" dirty="0" smtClean="0"/>
              <a:t>23 813 </a:t>
            </a:r>
            <a:r>
              <a:rPr lang="sk-SK" sz="1800" b="1" dirty="0"/>
              <a:t>€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sk-SK" sz="1800" b="1" dirty="0"/>
          </a:p>
        </p:txBody>
      </p:sp>
      <p:sp>
        <p:nvSpPr>
          <p:cNvPr id="86018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pPr algn="just"/>
            <a:r>
              <a:rPr lang="sk-SK" sz="1800" dirty="0"/>
              <a:t>12. </a:t>
            </a:r>
            <a:r>
              <a:rPr lang="sk-SK" sz="1800" dirty="0" smtClean="0"/>
              <a:t>Zistite, v ktorom týždni bol rozdiel medzi tržbou v oddelení drogérie a tržbou v oddelení elektroniky </a:t>
            </a:r>
            <a:r>
              <a:rPr lang="sk-SK" sz="1800" u="sng" dirty="0" smtClean="0"/>
              <a:t>najväčší</a:t>
            </a:r>
            <a:r>
              <a:rPr lang="sk-SK" sz="1800" dirty="0" smtClean="0"/>
              <a:t>. Koľko eur predstavoval rozdiel?</a:t>
            </a:r>
            <a:endParaRPr lang="sk-SK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uiExpand="1" build="p"/>
      <p:bldP spid="860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349500"/>
            <a:ext cx="7772400" cy="45085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k-SK" sz="1800" b="1" dirty="0" smtClean="0"/>
              <a:t>Najväčší rozdiel určíme vylučovacou metódou.</a:t>
            </a:r>
          </a:p>
          <a:p>
            <a:pPr>
              <a:lnSpc>
                <a:spcPct val="90000"/>
              </a:lnSpc>
            </a:pPr>
            <a:r>
              <a:rPr lang="sk-SK" sz="1800" b="1" dirty="0" smtClean="0"/>
              <a:t>Najväčší rozdiel je v možnosti B, čo ale nie je správne, nakoľko to je súčet.</a:t>
            </a:r>
          </a:p>
          <a:p>
            <a:pPr>
              <a:lnSpc>
                <a:spcPct val="90000"/>
              </a:lnSpc>
            </a:pPr>
            <a:r>
              <a:rPr lang="sk-SK" sz="1800" b="1" dirty="0" smtClean="0"/>
              <a:t>Druhý najväčší rozdiel je uvedený v možnosti po D, čo tiež nie je správne, rozdiel je tam len niečo cez 6 000 €.</a:t>
            </a:r>
          </a:p>
          <a:p>
            <a:pPr>
              <a:lnSpc>
                <a:spcPct val="90000"/>
              </a:lnSpc>
            </a:pPr>
            <a:r>
              <a:rPr lang="sk-SK" sz="1800" b="1" dirty="0" smtClean="0"/>
              <a:t>Tretí najväčší rozdiel je uvedený v možnosti po  C:</a:t>
            </a:r>
            <a:br>
              <a:rPr lang="sk-SK" sz="1800" b="1" dirty="0" smtClean="0"/>
            </a:br>
            <a:r>
              <a:rPr lang="sk-SK" sz="1800" b="1" dirty="0" smtClean="0"/>
              <a:t>33 009 – 21 322 = 11 687 (€)</a:t>
            </a:r>
            <a:br>
              <a:rPr lang="sk-SK" sz="1800" b="1" dirty="0" smtClean="0"/>
            </a:b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 dirty="0" smtClean="0">
                <a:solidFill>
                  <a:schemeClr val="accent2"/>
                </a:solidFill>
              </a:rPr>
              <a:t>C</a:t>
            </a:r>
            <a:endParaRPr lang="sk-SK" sz="32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sk-SK" sz="1800" b="1" dirty="0"/>
          </a:p>
        </p:txBody>
      </p:sp>
      <p:sp>
        <p:nvSpPr>
          <p:cNvPr id="123906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pPr algn="just"/>
            <a:r>
              <a:rPr lang="sk-SK" sz="1800" dirty="0"/>
              <a:t>12. Zistite, v ktorom týždni bol rozdiel medzi tržbou v oddelení drogérie a tržbou v oddelení elektroniky </a:t>
            </a:r>
            <a:r>
              <a:rPr lang="sk-SK" sz="1800" u="sng" dirty="0"/>
              <a:t>najväčší</a:t>
            </a:r>
            <a:r>
              <a:rPr lang="sk-SK" sz="1800" dirty="0"/>
              <a:t>. Koľko eur predstavoval rozdiel?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3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3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uiExpand="1" build="p"/>
      <p:bldP spid="1239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 dirty="0"/>
              <a:t>A. </a:t>
            </a:r>
            <a:r>
              <a:rPr lang="sk-SK" sz="1800" b="1" dirty="0" smtClean="0"/>
              <a:t>2 413,4</a:t>
            </a:r>
            <a:endParaRPr lang="sk-SK" sz="1800" b="1" dirty="0"/>
          </a:p>
          <a:p>
            <a:r>
              <a:rPr lang="sk-SK" sz="1800" b="1" dirty="0"/>
              <a:t>B. </a:t>
            </a:r>
            <a:r>
              <a:rPr lang="sk-SK" sz="1800" b="1" dirty="0" smtClean="0"/>
              <a:t>2 815,6</a:t>
            </a:r>
            <a:endParaRPr lang="sk-SK" sz="1800" b="1" dirty="0"/>
          </a:p>
          <a:p>
            <a:r>
              <a:rPr lang="sk-SK" sz="1800" b="1" dirty="0"/>
              <a:t>C. </a:t>
            </a:r>
            <a:r>
              <a:rPr lang="sk-SK" sz="1800" b="1" dirty="0" smtClean="0"/>
              <a:t>11  262,5</a:t>
            </a:r>
            <a:endParaRPr lang="sk-SK" sz="1800" b="1" dirty="0"/>
          </a:p>
          <a:p>
            <a:r>
              <a:rPr lang="sk-SK" sz="1800" b="1" dirty="0"/>
              <a:t>D. </a:t>
            </a:r>
            <a:r>
              <a:rPr lang="sk-SK" sz="1800" b="1" dirty="0" smtClean="0"/>
              <a:t>16 893,8</a:t>
            </a:r>
            <a:endParaRPr lang="sk-SK" sz="1800" b="1" dirty="0"/>
          </a:p>
          <a:p>
            <a:pPr algn="ctr">
              <a:buFont typeface="Wingdings" pitchFamily="2" charset="2"/>
              <a:buNone/>
            </a:pPr>
            <a:endParaRPr lang="sk-SK" sz="2400" b="1" dirty="0"/>
          </a:p>
        </p:txBody>
      </p:sp>
      <p:sp>
        <p:nvSpPr>
          <p:cNvPr id="124930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 dirty="0"/>
              <a:t>13. Koľko eur bola priemerná denná tržba v mesiaci február 2011 v oddelení domácich potrieb, ak sa predávalo 6 dní v každom zo štyroch týždňov? Výsledok zaokrúhlite na jedno desatinné miesto.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uiExpand="1" build="p"/>
      <p:bldP spid="1249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349500"/>
            <a:ext cx="7772400" cy="45085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sk-SK" sz="1800" b="1" dirty="0" smtClean="0"/>
              <a:t>Celková tržba v domácich potrebách za mesiac február 2011 bola 67 575 €.</a:t>
            </a:r>
          </a:p>
          <a:p>
            <a:pPr>
              <a:lnSpc>
                <a:spcPct val="90000"/>
              </a:lnSpc>
            </a:pPr>
            <a:r>
              <a:rPr lang="sk-SK" sz="1800" b="1" dirty="0" smtClean="0">
                <a:sym typeface="Symbol" pitchFamily="18" charset="2"/>
              </a:rPr>
              <a:t>Predávalo sa 6 dní v týždni počas 4 týždňov, </a:t>
            </a:r>
            <a:r>
              <a:rPr lang="sk-SK" sz="1800" b="1" dirty="0" err="1" smtClean="0">
                <a:sym typeface="Symbol" pitchFamily="18" charset="2"/>
              </a:rPr>
              <a:t>tj</a:t>
            </a:r>
            <a:r>
              <a:rPr lang="sk-SK" sz="1800" b="1" dirty="0" smtClean="0">
                <a:sym typeface="Symbol" pitchFamily="18" charset="2"/>
              </a:rPr>
              <a:t>, 6 . 4 = 24 dní.</a:t>
            </a:r>
          </a:p>
          <a:p>
            <a:pPr>
              <a:lnSpc>
                <a:spcPct val="90000"/>
              </a:lnSpc>
            </a:pPr>
            <a:r>
              <a:rPr lang="sk-SK" sz="1800" b="1" dirty="0" smtClean="0">
                <a:sym typeface="Symbol" pitchFamily="18" charset="2"/>
              </a:rPr>
              <a:t>Priemer na deň: 67 575 : 24 = 2 815,625</a:t>
            </a:r>
          </a:p>
          <a:p>
            <a:pPr>
              <a:lnSpc>
                <a:spcPct val="90000"/>
              </a:lnSpc>
            </a:pPr>
            <a:r>
              <a:rPr lang="sk-SK" sz="1800" b="1" dirty="0" smtClean="0">
                <a:sym typeface="Symbol" pitchFamily="18" charset="2"/>
              </a:rPr>
              <a:t>Po  zaokrúhlení 2 815,6</a:t>
            </a:r>
            <a:endParaRPr lang="sk-SK" sz="1800" b="1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sk-SK" sz="1800" b="1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sk-SK" sz="1800" b="1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sk-SK" sz="1800" b="1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sk-SK" sz="1800" b="1" dirty="0">
              <a:sym typeface="Symbol" pitchFamily="18" charset="2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 dirty="0" smtClean="0">
                <a:solidFill>
                  <a:schemeClr val="accent2"/>
                </a:solidFill>
              </a:rPr>
              <a:t>B</a:t>
            </a:r>
            <a:endParaRPr lang="sk-SK" sz="3200" b="1" dirty="0">
              <a:solidFill>
                <a:schemeClr val="accent2"/>
              </a:solidFill>
            </a:endParaRPr>
          </a:p>
        </p:txBody>
      </p:sp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 dirty="0"/>
              <a:t>13. Koľko eur bola priemerná denná tržba v mesiaci február 2011 v oddelení domácich potrieb, ak sa predávalo 6 dní v každom zo štyroch týždňov? Výsledok zaokrúhlite na jedno desatinné miesto.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uiExpand="1" build="p"/>
      <p:bldP spid="1259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sz="1800" b="1" u="sng" dirty="0" smtClean="0"/>
              <a:t>                                     </a:t>
            </a:r>
          </a:p>
          <a:p>
            <a:endParaRPr lang="sk-SK" sz="1800" u="sng" dirty="0"/>
          </a:p>
          <a:p>
            <a:endParaRPr lang="sk-SK" sz="1800" b="1" u="sng" dirty="0" smtClean="0"/>
          </a:p>
          <a:p>
            <a:endParaRPr lang="sk-SK" sz="1800" b="1" u="sng" dirty="0" smtClean="0"/>
          </a:p>
          <a:p>
            <a:endParaRPr lang="sk-SK" sz="1800" u="sng" dirty="0"/>
          </a:p>
          <a:p>
            <a:r>
              <a:rPr lang="sk-SK" sz="1800" b="0" dirty="0" smtClean="0"/>
              <a:t>Celý obdĺžnik sa skladá z 8 štvorcov, z toho 6 je vyfarbených sivou farbou, </a:t>
            </a:r>
            <a:r>
              <a:rPr lang="sk-SK" sz="1800" b="0" dirty="0" err="1" smtClean="0"/>
              <a:t>tj</a:t>
            </a:r>
            <a:r>
              <a:rPr lang="sk-SK" sz="1800" b="0" dirty="0" smtClean="0"/>
              <a:t>. </a:t>
            </a:r>
            <a:r>
              <a:rPr lang="sk-SK" sz="1800" b="0" dirty="0"/>
              <a:t> </a:t>
            </a:r>
            <a:r>
              <a:rPr lang="sk-SK" sz="1800" b="0" dirty="0" smtClean="0"/>
              <a:t>6: 8 = 3 :4. </a:t>
            </a:r>
            <a:endParaRPr lang="sk-SK" sz="1800" b="0" dirty="0"/>
          </a:p>
          <a:p>
            <a:r>
              <a:rPr lang="sk-SK" sz="1800" b="0" dirty="0" smtClean="0"/>
              <a:t>Pomeru 3:4 zodpovedá 75 %.</a:t>
            </a:r>
            <a:endParaRPr lang="sk-SK" sz="1800" b="0" dirty="0"/>
          </a:p>
        </p:txBody>
      </p:sp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k-SK" sz="1800" dirty="0" smtClean="0"/>
              <a:t>01</a:t>
            </a:r>
            <a:r>
              <a:rPr lang="sk-SK" sz="1800" dirty="0"/>
              <a:t>. </a:t>
            </a:r>
            <a:r>
              <a:rPr lang="sk-SK" sz="1800" dirty="0" smtClean="0"/>
              <a:t>Na obrázku je obdĺžnik </a:t>
            </a:r>
            <a:r>
              <a:rPr lang="sk-SK" sz="1800" i="1" dirty="0" smtClean="0"/>
              <a:t>ABCD</a:t>
            </a:r>
            <a:r>
              <a:rPr lang="sk-SK" sz="1800" dirty="0" smtClean="0"/>
              <a:t> rozdelený na zhodné štvorce. Koľko percent obsahu obdĺžnika </a:t>
            </a:r>
            <a:r>
              <a:rPr lang="sk-SK" sz="1800" i="1" dirty="0" smtClean="0"/>
              <a:t>ABCD</a:t>
            </a:r>
            <a:r>
              <a:rPr lang="sk-SK" sz="1800" dirty="0" smtClean="0"/>
              <a:t> je vyfarbených sivou farbou?</a:t>
            </a:r>
            <a:endParaRPr lang="sk-SK" sz="1800" dirty="0"/>
          </a:p>
        </p:txBody>
      </p:sp>
      <p:pic>
        <p:nvPicPr>
          <p:cNvPr id="164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20764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32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  <p:bldP spid="184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 dirty="0"/>
              <a:t>A. </a:t>
            </a:r>
            <a:r>
              <a:rPr lang="sk-SK" sz="1800" b="1" dirty="0" smtClean="0"/>
              <a:t>(5 – 3) . 4 : 2 + 1</a:t>
            </a:r>
            <a:endParaRPr lang="sk-SK" sz="1800" b="1" dirty="0"/>
          </a:p>
          <a:p>
            <a:r>
              <a:rPr lang="sk-SK" sz="1800" b="1" dirty="0"/>
              <a:t>B. </a:t>
            </a:r>
            <a:r>
              <a:rPr lang="sk-SK" sz="1800" b="1" dirty="0" smtClean="0"/>
              <a:t>5 – 3 . 4 : 2 + 1</a:t>
            </a:r>
            <a:endParaRPr lang="sk-SK" sz="1800" b="1" dirty="0"/>
          </a:p>
          <a:p>
            <a:r>
              <a:rPr lang="sk-SK" sz="1800" b="1" dirty="0"/>
              <a:t>C. </a:t>
            </a:r>
            <a:r>
              <a:rPr lang="sk-SK" sz="1800" b="1" dirty="0" smtClean="0"/>
              <a:t>5 – 3 . 4 : (2 + 1)</a:t>
            </a:r>
            <a:endParaRPr lang="sk-SK" sz="1800" b="1" dirty="0"/>
          </a:p>
          <a:p>
            <a:r>
              <a:rPr lang="sk-SK" sz="1800" b="1" dirty="0"/>
              <a:t>D. </a:t>
            </a:r>
            <a:r>
              <a:rPr lang="sk-SK" sz="1800" b="1" dirty="0" smtClean="0"/>
              <a:t>(5 – 3 . 4) : 2 + 1</a:t>
            </a:r>
            <a:endParaRPr lang="sk-SK" sz="1800" b="1" dirty="0"/>
          </a:p>
          <a:p>
            <a:pPr algn="ctr">
              <a:buFont typeface="Wingdings" pitchFamily="2" charset="2"/>
              <a:buNone/>
            </a:pPr>
            <a:endParaRPr lang="sk-SK" sz="2400" b="1" dirty="0"/>
          </a:p>
        </p:txBody>
      </p:sp>
      <p:sp>
        <p:nvSpPr>
          <p:cNvPr id="126978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 dirty="0"/>
              <a:t>14. </a:t>
            </a:r>
            <a:r>
              <a:rPr lang="sk-SK" sz="1800" dirty="0" smtClean="0"/>
              <a:t>Ktorý z číselných výrazov má najväčšiu hodnotu?</a:t>
            </a:r>
            <a:endParaRPr lang="sk-SK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  <p:bldP spid="1269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 dirty="0" smtClean="0"/>
              <a:t>Postupným riešením dostávame:</a:t>
            </a:r>
          </a:p>
          <a:p>
            <a:r>
              <a:rPr lang="sk-SK" sz="1800" b="1" dirty="0" smtClean="0"/>
              <a:t>A</a:t>
            </a:r>
            <a:r>
              <a:rPr lang="sk-SK" sz="1800" b="1" dirty="0"/>
              <a:t>. </a:t>
            </a:r>
            <a:r>
              <a:rPr lang="sk-SK" sz="1800" b="1" dirty="0" smtClean="0"/>
              <a:t>(5 – 3) . 4 : 2 + 1 = 5</a:t>
            </a:r>
            <a:endParaRPr lang="sk-SK" sz="1800" b="1" dirty="0"/>
          </a:p>
          <a:p>
            <a:r>
              <a:rPr lang="sk-SK" sz="1800" b="1" dirty="0"/>
              <a:t>B. </a:t>
            </a:r>
            <a:r>
              <a:rPr lang="sk-SK" sz="1800" b="1" dirty="0" smtClean="0"/>
              <a:t>5 – 3 . 4 : 2 + 1 = 0</a:t>
            </a:r>
            <a:endParaRPr lang="sk-SK" sz="1800" b="1" dirty="0"/>
          </a:p>
          <a:p>
            <a:r>
              <a:rPr lang="sk-SK" sz="1800" b="1" dirty="0"/>
              <a:t>C. </a:t>
            </a:r>
            <a:r>
              <a:rPr lang="sk-SK" sz="1800" b="1" dirty="0" smtClean="0"/>
              <a:t>5 – 3 . 4 : (2 + 1) = 1</a:t>
            </a:r>
            <a:endParaRPr lang="sk-SK" sz="1800" b="1" dirty="0"/>
          </a:p>
          <a:p>
            <a:r>
              <a:rPr lang="sk-SK" sz="1800" b="1" dirty="0"/>
              <a:t>D. </a:t>
            </a:r>
            <a:r>
              <a:rPr lang="sk-SK" sz="1800" b="1" dirty="0" smtClean="0"/>
              <a:t>(5 – 3 . 4) : 2 + 1 = -2,5</a:t>
            </a:r>
          </a:p>
          <a:p>
            <a:endParaRPr lang="sk-SK" sz="1800" b="1" dirty="0"/>
          </a:p>
          <a:p>
            <a:endParaRPr lang="sk-SK" sz="1800" b="1" dirty="0" smtClean="0"/>
          </a:p>
          <a:p>
            <a:endParaRPr lang="sk-SK" sz="1800" b="1" dirty="0"/>
          </a:p>
          <a:p>
            <a:endParaRPr lang="sk-SK" sz="1800" b="1" dirty="0" smtClean="0"/>
          </a:p>
          <a:p>
            <a:endParaRPr lang="sk-SK" sz="1800" b="1" dirty="0"/>
          </a:p>
          <a:p>
            <a:endParaRPr lang="sk-SK" sz="1800" b="1" dirty="0" smtClean="0"/>
          </a:p>
          <a:p>
            <a:pPr algn="ctr"/>
            <a:r>
              <a:rPr lang="sk-SK" sz="1800" b="1" dirty="0">
                <a:solidFill>
                  <a:schemeClr val="accent2"/>
                </a:solidFill>
              </a:rPr>
              <a:t>A</a:t>
            </a:r>
            <a:endParaRPr lang="sk-SK" sz="1100" b="1" dirty="0"/>
          </a:p>
          <a:p>
            <a:pPr algn="ctr"/>
            <a:endParaRPr lang="sk-SK" sz="1800" b="1" dirty="0"/>
          </a:p>
          <a:p>
            <a:pPr algn="ctr">
              <a:buFont typeface="Wingdings" pitchFamily="2" charset="2"/>
              <a:buNone/>
            </a:pPr>
            <a:endParaRPr lang="sk-SK" sz="2400" b="1" dirty="0"/>
          </a:p>
        </p:txBody>
      </p:sp>
      <p:sp>
        <p:nvSpPr>
          <p:cNvPr id="126978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 dirty="0"/>
              <a:t>14. </a:t>
            </a:r>
            <a:r>
              <a:rPr lang="sk-SK" sz="1800" dirty="0" smtClean="0"/>
              <a:t>Ktorý z číselných výrazov má najväčšiu hodnotu?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737151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26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26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26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  <p:bldP spid="1269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 dirty="0"/>
              <a:t>15. </a:t>
            </a:r>
            <a:r>
              <a:rPr lang="sk-SK" sz="1800" dirty="0" smtClean="0"/>
              <a:t>Súčet výrazov 2x.(3x – 4) a 6x.(3 – 5x) sa rovná: </a:t>
            </a:r>
            <a:endParaRPr lang="sk-SK" sz="1800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k-SK" sz="1600" b="1" dirty="0"/>
              <a:t>A</a:t>
            </a:r>
            <a:r>
              <a:rPr lang="sk-SK" sz="1600" b="1" dirty="0" smtClean="0"/>
              <a:t>. – 24x</a:t>
            </a:r>
            <a:r>
              <a:rPr lang="sk-SK" sz="1600" b="1" baseline="30000" dirty="0" smtClean="0"/>
              <a:t>2</a:t>
            </a:r>
            <a:r>
              <a:rPr lang="sk-SK" sz="1600" b="1" dirty="0" smtClean="0"/>
              <a:t> + 10x</a:t>
            </a:r>
            <a:r>
              <a:rPr lang="sk-SK" sz="1600" b="1" dirty="0"/>
              <a:t/>
            </a:r>
            <a:br>
              <a:rPr lang="sk-SK" sz="1600" b="1" dirty="0"/>
            </a:br>
            <a:r>
              <a:rPr lang="sk-SK" sz="1600" b="1" dirty="0"/>
              <a:t> </a:t>
            </a:r>
            <a:r>
              <a:rPr lang="sk-SK" sz="1600" b="1" dirty="0">
                <a:solidFill>
                  <a:schemeClr val="bg1"/>
                </a:solidFill>
              </a:rPr>
              <a:t>4</a:t>
            </a:r>
          </a:p>
          <a:p>
            <a:endParaRPr lang="sk-SK" sz="1600" b="1" dirty="0"/>
          </a:p>
          <a:p>
            <a:r>
              <a:rPr lang="sk-SK" sz="1600" b="1" dirty="0"/>
              <a:t>B. </a:t>
            </a:r>
            <a:r>
              <a:rPr lang="sk-SK" sz="1600" b="1" dirty="0" smtClean="0"/>
              <a:t>-36x</a:t>
            </a:r>
            <a:r>
              <a:rPr lang="sk-SK" sz="1600" b="1" baseline="30000" dirty="0"/>
              <a:t>2</a:t>
            </a:r>
            <a:r>
              <a:rPr lang="sk-SK" sz="1600" b="1" dirty="0" smtClean="0"/>
              <a:t>+10x</a:t>
            </a:r>
            <a:r>
              <a:rPr lang="sk-SK" sz="1600" b="1" dirty="0"/>
              <a:t/>
            </a:r>
            <a:br>
              <a:rPr lang="sk-SK" sz="1600" b="1" dirty="0"/>
            </a:br>
            <a:endParaRPr lang="sk-SK" sz="1600" b="1" dirty="0"/>
          </a:p>
          <a:p>
            <a:endParaRPr lang="sk-SK" sz="1600" b="1" dirty="0"/>
          </a:p>
          <a:p>
            <a:r>
              <a:rPr lang="sk-SK" sz="1600" b="1" dirty="0"/>
              <a:t>C. </a:t>
            </a:r>
            <a:r>
              <a:rPr lang="sk-SK" sz="1600" b="1" dirty="0" smtClean="0"/>
              <a:t>-30x</a:t>
            </a:r>
            <a:r>
              <a:rPr lang="sk-SK" sz="1600" b="1" baseline="30000" dirty="0"/>
              <a:t>2</a:t>
            </a:r>
            <a:r>
              <a:rPr lang="sk-SK" sz="1600" b="1" dirty="0" smtClean="0"/>
              <a:t> + 10x</a:t>
            </a:r>
            <a:r>
              <a:rPr lang="sk-SK" sz="1600" b="1" dirty="0"/>
              <a:t/>
            </a:r>
            <a:br>
              <a:rPr lang="sk-SK" sz="1600" b="1" dirty="0"/>
            </a:br>
            <a:endParaRPr lang="sk-SK" sz="1600" b="1" dirty="0"/>
          </a:p>
          <a:p>
            <a:endParaRPr lang="sk-SK" sz="1600" b="1" dirty="0"/>
          </a:p>
          <a:p>
            <a:r>
              <a:rPr lang="sk-SK" sz="1600" b="1" dirty="0"/>
              <a:t>D. </a:t>
            </a:r>
            <a:r>
              <a:rPr lang="sk-SK" sz="1600" b="1" dirty="0" smtClean="0"/>
              <a:t>-24x</a:t>
            </a:r>
            <a:r>
              <a:rPr lang="sk-SK" sz="1600" b="1" baseline="30000" dirty="0"/>
              <a:t>2</a:t>
            </a:r>
            <a:r>
              <a:rPr lang="sk-SK" sz="1600" b="1" dirty="0" smtClean="0"/>
              <a:t> – 10x</a:t>
            </a:r>
            <a:r>
              <a:rPr lang="sk-SK" sz="1600" b="1" dirty="0" smtClean="0">
                <a:solidFill>
                  <a:schemeClr val="bg1"/>
                </a:solidFill>
              </a:rPr>
              <a:t>2</a:t>
            </a:r>
            <a:endParaRPr lang="sk-SK" sz="1600" b="1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endParaRPr lang="sk-SK" sz="2000" b="1" dirty="0">
              <a:solidFill>
                <a:schemeClr val="bg1"/>
              </a:solidFill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sz="1600" dirty="0" smtClean="0"/>
              <a:t>Riešením dostávame:</a:t>
            </a:r>
          </a:p>
          <a:p>
            <a:pPr>
              <a:lnSpc>
                <a:spcPct val="90000"/>
              </a:lnSpc>
            </a:pPr>
            <a:endParaRPr lang="sk-SK" sz="1600" dirty="0"/>
          </a:p>
          <a:p>
            <a:pPr>
              <a:lnSpc>
                <a:spcPct val="90000"/>
              </a:lnSpc>
            </a:pPr>
            <a:r>
              <a:rPr lang="sk-SK" sz="1600" dirty="0"/>
              <a:t>2x.(3x – 4) </a:t>
            </a:r>
            <a:r>
              <a:rPr lang="sk-SK" sz="1600" dirty="0" smtClean="0"/>
              <a:t>+ </a:t>
            </a:r>
            <a:r>
              <a:rPr lang="sk-SK" sz="1600" dirty="0"/>
              <a:t>6x.(3 – 5x</a:t>
            </a:r>
            <a:r>
              <a:rPr lang="sk-SK" sz="1600" dirty="0" smtClean="0"/>
              <a:t>) = 6x</a:t>
            </a:r>
            <a:r>
              <a:rPr lang="sk-SK" sz="1600" baseline="30000" dirty="0" smtClean="0"/>
              <a:t>2</a:t>
            </a:r>
            <a:r>
              <a:rPr lang="sk-SK" sz="1600" dirty="0" smtClean="0"/>
              <a:t> – 8x + 18x – 30x</a:t>
            </a:r>
            <a:r>
              <a:rPr lang="sk-SK" sz="1600" baseline="30000" dirty="0"/>
              <a:t>2</a:t>
            </a:r>
            <a:r>
              <a:rPr lang="sk-SK" sz="1600" dirty="0" smtClean="0"/>
              <a:t> = - 24x</a:t>
            </a:r>
            <a:r>
              <a:rPr lang="sk-SK" sz="1600" baseline="30000" dirty="0"/>
              <a:t>2</a:t>
            </a:r>
            <a:r>
              <a:rPr lang="sk-SK" sz="1600" dirty="0" smtClean="0"/>
              <a:t> + 10x</a:t>
            </a:r>
          </a:p>
          <a:p>
            <a:pPr>
              <a:lnSpc>
                <a:spcPct val="90000"/>
              </a:lnSpc>
            </a:pPr>
            <a:endParaRPr lang="sk-SK" sz="1600" dirty="0"/>
          </a:p>
          <a:p>
            <a:pPr>
              <a:lnSpc>
                <a:spcPct val="90000"/>
              </a:lnSpc>
            </a:pPr>
            <a:endParaRPr lang="sk-SK" sz="1600" dirty="0" smtClean="0"/>
          </a:p>
          <a:p>
            <a:pPr>
              <a:lnSpc>
                <a:spcPct val="90000"/>
              </a:lnSpc>
            </a:pPr>
            <a:endParaRPr lang="sk-SK" sz="1600" dirty="0"/>
          </a:p>
          <a:p>
            <a:pPr>
              <a:lnSpc>
                <a:spcPct val="90000"/>
              </a:lnSpc>
            </a:pPr>
            <a:endParaRPr lang="sk-SK" sz="16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sk-SK" sz="3200" b="1" dirty="0" smtClean="0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sk-SK" sz="3200" b="1" dirty="0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sk-SK" sz="3200" b="1" dirty="0" smtClean="0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sk-SK" sz="3200" b="1" dirty="0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 dirty="0" smtClean="0">
                <a:solidFill>
                  <a:schemeClr val="accent2"/>
                </a:solidFill>
              </a:rPr>
              <a:t>A</a:t>
            </a:r>
            <a:endParaRPr lang="sk-SK" sz="3200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sk-SK" sz="1600" dirty="0"/>
          </a:p>
          <a:p>
            <a:pPr>
              <a:lnSpc>
                <a:spcPct val="90000"/>
              </a:lnSpc>
            </a:pPr>
            <a:endParaRPr lang="sk-SK" sz="1600" dirty="0"/>
          </a:p>
        </p:txBody>
      </p:sp>
      <p:sp>
        <p:nvSpPr>
          <p:cNvPr id="870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 dirty="0"/>
              <a:t>15. Súčet výrazov 2x.(3x – 4) a 6x.(3 – 5x) sa rovná: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uiExpand="1" build="p"/>
      <p:bldP spid="870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 dirty="0" smtClean="0"/>
              <a:t>Súčet x + y sa rovná</a:t>
            </a:r>
          </a:p>
          <a:p>
            <a:r>
              <a:rPr lang="sk-SK" sz="1800" b="1" dirty="0" smtClean="0"/>
              <a:t>A</a:t>
            </a:r>
            <a:r>
              <a:rPr lang="sk-SK" sz="1800" b="1" dirty="0"/>
              <a:t>. </a:t>
            </a:r>
            <a:r>
              <a:rPr lang="sk-SK" sz="1800" b="1" dirty="0" smtClean="0"/>
              <a:t>15</a:t>
            </a:r>
            <a:endParaRPr lang="sk-SK" sz="1800" b="1" dirty="0"/>
          </a:p>
          <a:p>
            <a:r>
              <a:rPr lang="sk-SK" sz="1800" b="1" dirty="0"/>
              <a:t>B. </a:t>
            </a:r>
            <a:r>
              <a:rPr lang="sk-SK" sz="1800" b="1" dirty="0" smtClean="0"/>
              <a:t>11</a:t>
            </a:r>
            <a:endParaRPr lang="sk-SK" sz="1800" b="1" dirty="0"/>
          </a:p>
          <a:p>
            <a:r>
              <a:rPr lang="sk-SK" sz="1800" b="1" dirty="0"/>
              <a:t>C. </a:t>
            </a:r>
            <a:r>
              <a:rPr lang="sk-SK" sz="1800" b="1" dirty="0" smtClean="0"/>
              <a:t>9</a:t>
            </a:r>
            <a:endParaRPr lang="sk-SK" sz="1800" b="1" dirty="0"/>
          </a:p>
          <a:p>
            <a:r>
              <a:rPr lang="sk-SK" sz="1800" b="1" dirty="0"/>
              <a:t>D. </a:t>
            </a:r>
            <a:r>
              <a:rPr lang="sk-SK" sz="1800" b="1" dirty="0" smtClean="0"/>
              <a:t>5</a:t>
            </a:r>
            <a:endParaRPr lang="sk-SK" sz="1800" b="1" dirty="0"/>
          </a:p>
          <a:p>
            <a:pPr algn="ctr">
              <a:buFont typeface="Wingdings" pitchFamily="2" charset="2"/>
              <a:buNone/>
            </a:pPr>
            <a:endParaRPr lang="sk-SK" sz="2400" b="1" dirty="0"/>
          </a:p>
        </p:txBody>
      </p:sp>
      <p:sp>
        <p:nvSpPr>
          <p:cNvPr id="134146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 dirty="0"/>
              <a:t>16. </a:t>
            </a:r>
            <a:r>
              <a:rPr lang="sk-SK" sz="1800" dirty="0" smtClean="0"/>
              <a:t>Vyriešte sústavu rovníc s dvoma neznámymi x a y: </a:t>
            </a:r>
            <a:br>
              <a:rPr lang="sk-SK" sz="1800" dirty="0" smtClean="0"/>
            </a:br>
            <a:endParaRPr lang="sk-SK" sz="1800" dirty="0"/>
          </a:p>
        </p:txBody>
      </p:sp>
      <p:pic>
        <p:nvPicPr>
          <p:cNvPr id="169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356262" cy="708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  <p:bldP spid="1341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349500"/>
            <a:ext cx="7772400" cy="45085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sz="1800" b="1" dirty="0" smtClean="0"/>
              <a:t>Sústavu najskôr vyriešime:</a:t>
            </a:r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 smtClean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 smtClean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 smtClean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r>
              <a:rPr lang="sk-SK" sz="1800" b="1" dirty="0" smtClean="0"/>
              <a:t>Pre súčet x + y potom platí: x + y = 8 + 3 = 11</a:t>
            </a:r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 smtClean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 smtClean="0"/>
          </a:p>
          <a:p>
            <a:pPr marL="109728" indent="0" algn="ctr">
              <a:lnSpc>
                <a:spcPct val="90000"/>
              </a:lnSpc>
              <a:buNone/>
            </a:pPr>
            <a:r>
              <a:rPr lang="sk-SK" sz="3200" b="1" dirty="0" smtClean="0">
                <a:solidFill>
                  <a:schemeClr val="accent2"/>
                </a:solidFill>
              </a:rPr>
              <a:t>B</a:t>
            </a:r>
            <a:endParaRPr lang="sk-SK" sz="3200" b="1" dirty="0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</a:pPr>
            <a:endParaRPr lang="sk-SK" sz="1800" b="1" dirty="0" smtClean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sk-SK" sz="1800" b="1" dirty="0"/>
          </a:p>
        </p:txBody>
      </p:sp>
      <p:sp>
        <p:nvSpPr>
          <p:cNvPr id="135170" name="AutoShape 2"/>
          <p:cNvSpPr>
            <a:spLocks noGrp="1" noChangeArrowheads="1"/>
          </p:cNvSpPr>
          <p:nvPr>
            <p:ph type="title"/>
          </p:nvPr>
        </p:nvSpPr>
        <p:spPr>
          <a:xfrm>
            <a:off x="899592" y="763705"/>
            <a:ext cx="7942262" cy="1143000"/>
          </a:xfrm>
        </p:spPr>
        <p:txBody>
          <a:bodyPr/>
          <a:lstStyle/>
          <a:p>
            <a:r>
              <a:rPr lang="sk-SK" sz="1800" dirty="0"/>
              <a:t>16. Vyriešte sústavu rovníc s dvoma neznámymi x a y: </a:t>
            </a:r>
            <a:br>
              <a:rPr lang="sk-SK" sz="1800" dirty="0"/>
            </a:br>
            <a:endParaRPr lang="sk-SK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356262" cy="708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10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3747"/>
            <a:ext cx="2200572" cy="1905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10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878" y="2603747"/>
            <a:ext cx="2137533" cy="155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1" uiExpand="1" build="p"/>
      <p:bldP spid="1351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k-SK" sz="1800" dirty="0"/>
              <a:t>17. </a:t>
            </a:r>
            <a:r>
              <a:rPr lang="sk-SK" sz="1800" dirty="0" smtClean="0"/>
              <a:t>Janko, Karol a Martin si rozdelili peniaze z brigády v pomere       2 : 4 : 3. Najviac dostal Karol a to 12,60 €. Janko a Martin spolu dostali:</a:t>
            </a:r>
            <a:endParaRPr lang="sk-SK" sz="1800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k-SK" sz="1600" b="1" dirty="0"/>
              <a:t>A</a:t>
            </a:r>
            <a:r>
              <a:rPr lang="sk-SK" sz="1600" b="1" dirty="0" smtClean="0"/>
              <a:t>. 28,35 €</a:t>
            </a:r>
            <a:r>
              <a:rPr lang="sk-SK" sz="1600" b="1" dirty="0"/>
              <a:t/>
            </a:r>
            <a:br>
              <a:rPr lang="sk-SK" sz="1600" b="1" dirty="0"/>
            </a:br>
            <a:r>
              <a:rPr lang="sk-SK" sz="1600" b="1" dirty="0"/>
              <a:t> </a:t>
            </a:r>
            <a:r>
              <a:rPr lang="sk-SK" sz="1600" b="1" dirty="0">
                <a:solidFill>
                  <a:schemeClr val="bg1"/>
                </a:solidFill>
              </a:rPr>
              <a:t>4</a:t>
            </a:r>
          </a:p>
          <a:p>
            <a:r>
              <a:rPr lang="sk-SK" sz="1600" b="1" dirty="0" smtClean="0"/>
              <a:t>B</a:t>
            </a:r>
            <a:r>
              <a:rPr lang="sk-SK" sz="1600" b="1" dirty="0"/>
              <a:t>. </a:t>
            </a:r>
            <a:r>
              <a:rPr lang="sk-SK" sz="1600" b="1" dirty="0" smtClean="0"/>
              <a:t> 21,00 €</a:t>
            </a:r>
            <a:endParaRPr lang="sk-SK" sz="1600" b="1" dirty="0">
              <a:solidFill>
                <a:schemeClr val="bg1"/>
              </a:solidFill>
            </a:endParaRPr>
          </a:p>
          <a:p>
            <a:endParaRPr lang="sk-SK" sz="1600" b="1" dirty="0"/>
          </a:p>
          <a:p>
            <a:r>
              <a:rPr lang="sk-SK" sz="1600" b="1" dirty="0"/>
              <a:t>C. </a:t>
            </a:r>
            <a:r>
              <a:rPr lang="sk-SK" sz="1600" b="1" dirty="0" smtClean="0"/>
              <a:t> 18,90 €</a:t>
            </a:r>
            <a:r>
              <a:rPr lang="sk-SK" sz="1600" b="1" dirty="0">
                <a:solidFill>
                  <a:schemeClr val="bg1"/>
                </a:solidFill>
              </a:rPr>
              <a:t/>
            </a:r>
            <a:br>
              <a:rPr lang="sk-SK" sz="1600" b="1" dirty="0">
                <a:solidFill>
                  <a:schemeClr val="bg1"/>
                </a:solidFill>
              </a:rPr>
            </a:br>
            <a:endParaRPr lang="sk-SK" sz="1600" b="1" dirty="0">
              <a:solidFill>
                <a:schemeClr val="bg1"/>
              </a:solidFill>
            </a:endParaRPr>
          </a:p>
          <a:p>
            <a:r>
              <a:rPr lang="sk-SK" sz="1600" b="1" dirty="0" smtClean="0"/>
              <a:t>D</a:t>
            </a:r>
            <a:r>
              <a:rPr lang="sk-SK" sz="1600" b="1" dirty="0"/>
              <a:t>. </a:t>
            </a:r>
            <a:r>
              <a:rPr lang="sk-SK" sz="1600" b="1" dirty="0" smtClean="0"/>
              <a:t> 15,75 €</a:t>
            </a:r>
            <a:endParaRPr lang="sk-SK" sz="2000" b="1" dirty="0"/>
          </a:p>
        </p:txBody>
      </p:sp>
      <p:sp>
        <p:nvSpPr>
          <p:cNvPr id="2" name="Zástupný symbol obsahu 1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sz="2000" b="1" dirty="0" smtClean="0"/>
              <a:t>Karol dostal najviac, </a:t>
            </a:r>
            <a:r>
              <a:rPr lang="sk-SK" sz="2000" b="1" dirty="0" err="1" smtClean="0"/>
              <a:t>tj</a:t>
            </a:r>
            <a:r>
              <a:rPr lang="sk-SK" sz="2000" b="1" dirty="0" smtClean="0"/>
              <a:t>. 4 diely.</a:t>
            </a:r>
          </a:p>
          <a:p>
            <a:pPr>
              <a:lnSpc>
                <a:spcPct val="80000"/>
              </a:lnSpc>
            </a:pPr>
            <a:r>
              <a:rPr lang="sk-SK" sz="2000" b="1" dirty="0" smtClean="0"/>
              <a:t>Jeden diel potom predstavuje 12,60 : 4 = 3,15 (€)</a:t>
            </a:r>
          </a:p>
          <a:p>
            <a:pPr>
              <a:lnSpc>
                <a:spcPct val="80000"/>
              </a:lnSpc>
            </a:pPr>
            <a:r>
              <a:rPr lang="sk-SK" sz="2000" b="1" dirty="0" smtClean="0"/>
              <a:t>Janko a Martin spolu dostali 5 dielov, </a:t>
            </a:r>
            <a:r>
              <a:rPr lang="sk-SK" sz="2000" b="1" dirty="0" err="1" smtClean="0"/>
              <a:t>tj</a:t>
            </a:r>
            <a:r>
              <a:rPr lang="sk-SK" sz="2000" b="1" dirty="0" smtClean="0"/>
              <a:t>. 5 . 3,15 = 15,75 (€)</a:t>
            </a:r>
            <a:endParaRPr lang="sk-SK" sz="2000" b="1" dirty="0"/>
          </a:p>
          <a:p>
            <a:pPr>
              <a:lnSpc>
                <a:spcPct val="80000"/>
              </a:lnSpc>
            </a:pPr>
            <a:endParaRPr lang="sk-SK" sz="2000" b="1" dirty="0"/>
          </a:p>
          <a:p>
            <a:pPr>
              <a:lnSpc>
                <a:spcPct val="80000"/>
              </a:lnSpc>
            </a:pPr>
            <a:endParaRPr lang="sk-SK" sz="2000" b="1" dirty="0"/>
          </a:p>
          <a:p>
            <a:pPr>
              <a:lnSpc>
                <a:spcPct val="80000"/>
              </a:lnSpc>
            </a:pPr>
            <a:endParaRPr lang="sk-SK" sz="2000" b="1" dirty="0"/>
          </a:p>
          <a:p>
            <a:pPr>
              <a:lnSpc>
                <a:spcPct val="80000"/>
              </a:lnSpc>
            </a:pPr>
            <a:endParaRPr lang="sk-SK" sz="2000" b="1" dirty="0"/>
          </a:p>
          <a:p>
            <a:pPr>
              <a:lnSpc>
                <a:spcPct val="80000"/>
              </a:lnSpc>
            </a:pPr>
            <a:endParaRPr lang="sk-SK" sz="2000" b="1" dirty="0"/>
          </a:p>
          <a:p>
            <a:pPr>
              <a:lnSpc>
                <a:spcPct val="80000"/>
              </a:lnSpc>
            </a:pPr>
            <a:endParaRPr lang="sk-SK" sz="2000" b="1" dirty="0"/>
          </a:p>
          <a:p>
            <a:pPr>
              <a:lnSpc>
                <a:spcPct val="80000"/>
              </a:lnSpc>
            </a:pPr>
            <a:endParaRPr lang="sk-SK" sz="2000" b="1" dirty="0"/>
          </a:p>
          <a:p>
            <a:pPr>
              <a:lnSpc>
                <a:spcPct val="80000"/>
              </a:lnSpc>
            </a:pPr>
            <a:endParaRPr lang="sk-SK" sz="2000" b="1" dirty="0"/>
          </a:p>
          <a:p>
            <a:pPr>
              <a:lnSpc>
                <a:spcPct val="80000"/>
              </a:lnSpc>
            </a:pPr>
            <a:endParaRPr lang="sk-SK" sz="20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sz="3600" b="1" dirty="0" smtClean="0">
                <a:solidFill>
                  <a:schemeClr val="accent2"/>
                </a:solidFill>
              </a:rPr>
              <a:t>D</a:t>
            </a:r>
            <a:endParaRPr lang="sk-SK" sz="3600" b="1" dirty="0">
              <a:solidFill>
                <a:schemeClr val="accent2"/>
              </a:solidFill>
            </a:endParaRPr>
          </a:p>
        </p:txBody>
      </p:sp>
      <p:sp>
        <p:nvSpPr>
          <p:cNvPr id="139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k-SK" sz="1800" dirty="0"/>
              <a:t>17. Janko, Karol a Martin si rozdelili peniaze z brigády v pomere      </a:t>
            </a:r>
            <a:r>
              <a:rPr lang="sk-SK" sz="1800" dirty="0" smtClean="0"/>
              <a:t>     </a:t>
            </a:r>
            <a:r>
              <a:rPr lang="sk-SK" sz="1800" dirty="0"/>
              <a:t>2 : 4 : 3. Najviac dostal Karol a to 12,60 €. Janko a Martin spolu dostali: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39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39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39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9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9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9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9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  <p:bldP spid="13926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 dirty="0"/>
              <a:t>18. </a:t>
            </a:r>
            <a:r>
              <a:rPr lang="sk-SK" sz="1800" dirty="0" smtClean="0"/>
              <a:t>Zostrojte rovnobežník ABCD, ak je dané: a = 4,5 cm, </a:t>
            </a:r>
            <a:r>
              <a:rPr lang="sk-SK" sz="1800" dirty="0" err="1" smtClean="0"/>
              <a:t>v</a:t>
            </a:r>
            <a:r>
              <a:rPr lang="sk-SK" sz="1800" baseline="-25000" dirty="0" err="1" smtClean="0"/>
              <a:t>a</a:t>
            </a:r>
            <a:r>
              <a:rPr lang="sk-SK" sz="1800" dirty="0" smtClean="0"/>
              <a:t> = 3 cm, uhol </a:t>
            </a:r>
            <a:r>
              <a:rPr lang="sk-SK" sz="1800" dirty="0" smtClean="0">
                <a:sym typeface="Symbol"/>
              </a:rPr>
              <a:t> = 60</a:t>
            </a:r>
            <a:r>
              <a:rPr lang="sk-SK" sz="1800" baseline="30000" dirty="0" smtClean="0">
                <a:sym typeface="Symbol"/>
              </a:rPr>
              <a:t>O</a:t>
            </a:r>
            <a:r>
              <a:rPr lang="sk-SK" sz="1800" dirty="0" smtClean="0">
                <a:sym typeface="Symbol"/>
              </a:rPr>
              <a:t>. Odmerajte dĺžku strany b. Pre túto dĺžku platí:</a:t>
            </a:r>
            <a:r>
              <a:rPr lang="sk-SK" sz="1800" dirty="0" smtClean="0"/>
              <a:t> </a:t>
            </a:r>
            <a:endParaRPr lang="sk-SK" sz="1800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6920" y="2348880"/>
            <a:ext cx="3770313" cy="3724275"/>
          </a:xfrm>
        </p:spPr>
        <p:txBody>
          <a:bodyPr/>
          <a:lstStyle/>
          <a:p>
            <a:r>
              <a:rPr lang="sk-SK" sz="1600" b="1" dirty="0"/>
              <a:t>A</a:t>
            </a:r>
            <a:r>
              <a:rPr lang="sk-SK" sz="1600" b="1" dirty="0" smtClean="0"/>
              <a:t>.</a:t>
            </a:r>
            <a:r>
              <a:rPr lang="sk-SK" sz="1600" b="1" dirty="0"/>
              <a:t/>
            </a:r>
            <a:br>
              <a:rPr lang="sk-SK" sz="1600" b="1" dirty="0"/>
            </a:br>
            <a:r>
              <a:rPr lang="sk-SK" sz="1600" b="1" dirty="0"/>
              <a:t> </a:t>
            </a:r>
            <a:r>
              <a:rPr lang="sk-SK" sz="1600" b="1" dirty="0">
                <a:solidFill>
                  <a:schemeClr val="bg1"/>
                </a:solidFill>
              </a:rPr>
              <a:t>4</a:t>
            </a:r>
          </a:p>
          <a:p>
            <a:endParaRPr lang="sk-SK" sz="1600" b="1" dirty="0"/>
          </a:p>
          <a:p>
            <a:r>
              <a:rPr lang="sk-SK" sz="1600" b="1" dirty="0"/>
              <a:t>B. </a:t>
            </a:r>
            <a:r>
              <a:rPr lang="sk-SK" sz="1600" b="1" dirty="0" smtClean="0">
                <a:solidFill>
                  <a:schemeClr val="bg1"/>
                </a:solidFill>
              </a:rPr>
              <a:t>8</a:t>
            </a:r>
            <a:r>
              <a:rPr lang="sk-SK" sz="1600" b="1" dirty="0">
                <a:solidFill>
                  <a:schemeClr val="bg1"/>
                </a:solidFill>
              </a:rPr>
              <a:t/>
            </a:r>
            <a:br>
              <a:rPr lang="sk-SK" sz="1600" b="1" dirty="0">
                <a:solidFill>
                  <a:schemeClr val="bg1"/>
                </a:solidFill>
              </a:rPr>
            </a:br>
            <a:endParaRPr lang="sk-SK" sz="1600" b="1" dirty="0">
              <a:solidFill>
                <a:schemeClr val="bg1"/>
              </a:solidFill>
            </a:endParaRPr>
          </a:p>
          <a:p>
            <a:endParaRPr lang="sk-SK" sz="1600" b="1" dirty="0"/>
          </a:p>
          <a:p>
            <a:r>
              <a:rPr lang="sk-SK" sz="1600" b="1" dirty="0"/>
              <a:t>C. </a:t>
            </a:r>
            <a:r>
              <a:rPr lang="sk-SK" sz="1600" b="1" dirty="0" smtClean="0">
                <a:solidFill>
                  <a:schemeClr val="bg1"/>
                </a:solidFill>
              </a:rPr>
              <a:t>16</a:t>
            </a:r>
            <a:endParaRPr lang="sk-SK" sz="1600" b="1" dirty="0">
              <a:solidFill>
                <a:schemeClr val="bg1"/>
              </a:solidFill>
            </a:endParaRPr>
          </a:p>
          <a:p>
            <a:endParaRPr lang="sk-SK" sz="1600" b="1" dirty="0"/>
          </a:p>
          <a:p>
            <a:r>
              <a:rPr lang="sk-SK" sz="1600" b="1" dirty="0"/>
              <a:t>D. </a:t>
            </a:r>
            <a:r>
              <a:rPr lang="sk-SK" sz="1600" b="1" dirty="0" smtClean="0">
                <a:solidFill>
                  <a:schemeClr val="bg1"/>
                </a:solidFill>
              </a:rPr>
              <a:t>32</a:t>
            </a:r>
          </a:p>
          <a:p>
            <a:pPr algn="ctr">
              <a:buFont typeface="Wingdings" pitchFamily="2" charset="2"/>
              <a:buNone/>
            </a:pPr>
            <a:endParaRPr lang="sk-SK" sz="2000" b="1" dirty="0"/>
          </a:p>
        </p:txBody>
      </p:sp>
      <p:sp>
        <p:nvSpPr>
          <p:cNvPr id="2" name="Zástupný symbol obsahu 1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Rectangle 2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015865"/>
              </p:ext>
            </p:extLst>
          </p:nvPr>
        </p:nvGraphicFramePr>
        <p:xfrm>
          <a:off x="1907704" y="2348880"/>
          <a:ext cx="1955586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94" name="Rovnica" r:id="rId3" imgW="1231366" imgH="177723" progId="Equation.3">
                  <p:embed/>
                </p:oleObj>
              </mc:Choice>
              <mc:Fallback>
                <p:oleObj name="Rovnica" r:id="rId3" imgW="1231366" imgH="177723" progId="Equation.3">
                  <p:embed/>
                  <p:pic>
                    <p:nvPicPr>
                      <p:cNvPr id="0" name="Object 2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348880"/>
                        <a:ext cx="1955586" cy="288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692492"/>
              </p:ext>
            </p:extLst>
          </p:nvPr>
        </p:nvGraphicFramePr>
        <p:xfrm>
          <a:off x="1979712" y="3212976"/>
          <a:ext cx="1955586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95" name="Rovnica" r:id="rId5" imgW="1231366" imgH="177723" progId="Equation.3">
                  <p:embed/>
                </p:oleObj>
              </mc:Choice>
              <mc:Fallback>
                <p:oleObj name="Rovnica" r:id="rId5" imgW="1231366" imgH="177723" progId="Equation.3">
                  <p:embed/>
                  <p:pic>
                    <p:nvPicPr>
                      <p:cNvPr id="0" name="Object 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212976"/>
                        <a:ext cx="1955586" cy="288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2" name="Rectangle 2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378157"/>
              </p:ext>
            </p:extLst>
          </p:nvPr>
        </p:nvGraphicFramePr>
        <p:xfrm>
          <a:off x="1979712" y="4077072"/>
          <a:ext cx="1985905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96" name="Rovnica" r:id="rId7" imgW="1244060" imgH="177723" progId="Equation.3">
                  <p:embed/>
                </p:oleObj>
              </mc:Choice>
              <mc:Fallback>
                <p:oleObj name="Rovnica" r:id="rId7" imgW="1244060" imgH="177723" progId="Equation.3">
                  <p:embed/>
                  <p:pic>
                    <p:nvPicPr>
                      <p:cNvPr id="0" name="Object 2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077072"/>
                        <a:ext cx="1985905" cy="288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246530"/>
              </p:ext>
            </p:extLst>
          </p:nvPr>
        </p:nvGraphicFramePr>
        <p:xfrm>
          <a:off x="1979712" y="4653136"/>
          <a:ext cx="1985905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97" name="Rovnica" r:id="rId9" imgW="1244060" imgH="177723" progId="Equation.3">
                  <p:embed/>
                </p:oleObj>
              </mc:Choice>
              <mc:Fallback>
                <p:oleObj name="Rovnica" r:id="rId9" imgW="1244060" imgH="177723" progId="Equation.3">
                  <p:embed/>
                  <p:pic>
                    <p:nvPicPr>
                      <p:cNvPr id="0" name="Object 2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653136"/>
                        <a:ext cx="1985905" cy="288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1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1800" b="1" dirty="0" smtClean="0"/>
              <a:t>Daný rovnobežník </a:t>
            </a:r>
            <a:r>
              <a:rPr lang="sk-SK" sz="1800" b="1" dirty="0" smtClean="0">
                <a:hlinkClick r:id="rId2" action="ppaction://hlinkfile"/>
              </a:rPr>
              <a:t>zostrojíme</a:t>
            </a:r>
            <a:r>
              <a:rPr lang="sk-SK" sz="1800" b="1" dirty="0" smtClean="0"/>
              <a:t>:</a:t>
            </a:r>
            <a:endParaRPr lang="sk-SK" sz="1800" b="1" dirty="0"/>
          </a:p>
          <a:p>
            <a:endParaRPr lang="sk-SK" sz="1800" b="1" dirty="0"/>
          </a:p>
          <a:p>
            <a:endParaRPr lang="sk-SK" sz="1800" b="1" dirty="0"/>
          </a:p>
          <a:p>
            <a:r>
              <a:rPr lang="sk-SK" sz="1800" b="1" dirty="0" smtClean="0"/>
              <a:t>Meraním zistíme b = 34,6 mm</a:t>
            </a:r>
            <a:endParaRPr lang="sk-SK" sz="1800" b="1" dirty="0"/>
          </a:p>
          <a:p>
            <a:endParaRPr lang="sk-SK" sz="1800" b="1" dirty="0"/>
          </a:p>
          <a:p>
            <a:endParaRPr lang="sk-SK" sz="1800" b="1" dirty="0"/>
          </a:p>
          <a:p>
            <a:endParaRPr lang="sk-SK" sz="1800" b="1" dirty="0"/>
          </a:p>
          <a:p>
            <a:endParaRPr lang="sk-SK" sz="1800" b="1" dirty="0"/>
          </a:p>
          <a:p>
            <a:endParaRPr lang="sk-SK" sz="1800" b="1" dirty="0"/>
          </a:p>
          <a:p>
            <a:pPr algn="ctr">
              <a:buFont typeface="Wingdings" pitchFamily="2" charset="2"/>
              <a:buNone/>
            </a:pPr>
            <a:endParaRPr lang="sk-SK" sz="3200" b="1" dirty="0" smtClean="0">
              <a:solidFill>
                <a:schemeClr val="accent2"/>
              </a:solidFill>
            </a:endParaRPr>
          </a:p>
          <a:p>
            <a:pPr algn="ctr">
              <a:buFont typeface="Wingdings" pitchFamily="2" charset="2"/>
              <a:buNone/>
            </a:pPr>
            <a:endParaRPr lang="sk-SK" sz="3200" b="1" dirty="0">
              <a:solidFill>
                <a:schemeClr val="accent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sk-SK" sz="3200" b="1" dirty="0" smtClean="0">
                <a:solidFill>
                  <a:schemeClr val="accent2"/>
                </a:solidFill>
              </a:rPr>
              <a:t>B</a:t>
            </a:r>
            <a:endParaRPr lang="sk-SK" sz="3200" b="1" dirty="0">
              <a:solidFill>
                <a:schemeClr val="accent2"/>
              </a:solidFill>
            </a:endParaRPr>
          </a:p>
        </p:txBody>
      </p:sp>
      <p:sp>
        <p:nvSpPr>
          <p:cNvPr id="141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 dirty="0"/>
              <a:t>18. Zostrojte rovnobežník ABCD, ak je dané: a = 4,5 cm, </a:t>
            </a:r>
            <a:r>
              <a:rPr lang="sk-SK" sz="1800" dirty="0" err="1"/>
              <a:t>v</a:t>
            </a:r>
            <a:r>
              <a:rPr lang="sk-SK" sz="1800" baseline="-25000" dirty="0" err="1"/>
              <a:t>a</a:t>
            </a:r>
            <a:r>
              <a:rPr lang="sk-SK" sz="1800" dirty="0"/>
              <a:t> = 3 cm, uhol </a:t>
            </a:r>
            <a:r>
              <a:rPr lang="sk-SK" sz="1800" dirty="0">
                <a:sym typeface="Symbol"/>
              </a:rPr>
              <a:t> = 60</a:t>
            </a:r>
            <a:r>
              <a:rPr lang="sk-SK" sz="1800" baseline="30000" dirty="0">
                <a:sym typeface="Symbol"/>
              </a:rPr>
              <a:t>O</a:t>
            </a:r>
            <a:r>
              <a:rPr lang="sk-SK" sz="1800" dirty="0">
                <a:sym typeface="Symbol"/>
              </a:rPr>
              <a:t>. Odmerajte dĺžku strany b. Pre túto dĺžku platí:</a:t>
            </a:r>
            <a:r>
              <a:rPr lang="sk-SK" sz="1800" dirty="0"/>
              <a:t> </a:t>
            </a:r>
          </a:p>
        </p:txBody>
      </p:sp>
      <p:pic>
        <p:nvPicPr>
          <p:cNvPr id="141460" name="Picture 1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00808"/>
            <a:ext cx="39243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uiExpand="1" build="p"/>
      <p:bldP spid="1413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 smtClean="0"/>
              <a:t>Veľkoobchodná cena zostavu predstavuje 100 %.</a:t>
            </a:r>
          </a:p>
          <a:p>
            <a:r>
              <a:rPr lang="sk-SK" sz="1800" dirty="0" smtClean="0"/>
              <a:t>Maloobchodná cena je o 20 % vyššia, </a:t>
            </a:r>
            <a:r>
              <a:rPr lang="sk-SK" sz="1800" dirty="0" err="1" smtClean="0"/>
              <a:t>tj</a:t>
            </a:r>
            <a:r>
              <a:rPr lang="sk-SK" sz="1800" dirty="0" smtClean="0"/>
              <a:t>,  predstavuje 120 %.</a:t>
            </a:r>
          </a:p>
          <a:p>
            <a:r>
              <a:rPr lang="sk-SK" sz="1800" dirty="0" smtClean="0"/>
              <a:t>Maloobchodná cena v eurách: 1200 . 1,20 = 1440 (eur)</a:t>
            </a:r>
            <a:endParaRPr lang="sk-SK" sz="1800" dirty="0"/>
          </a:p>
        </p:txBody>
      </p:sp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792918" cy="792088"/>
          </a:xfrm>
        </p:spPr>
        <p:txBody>
          <a:bodyPr>
            <a:noAutofit/>
          </a:bodyPr>
          <a:lstStyle/>
          <a:p>
            <a:pPr algn="just"/>
            <a:r>
              <a:rPr lang="sk-SK" sz="1800" dirty="0" smtClean="0"/>
              <a:t>02</a:t>
            </a:r>
            <a:r>
              <a:rPr lang="sk-SK" sz="1800" dirty="0"/>
              <a:t>. </a:t>
            </a:r>
            <a:r>
              <a:rPr lang="sk-SK" sz="1800" dirty="0" smtClean="0"/>
              <a:t>Počítačová zostava má veľkoobchodnú cenu 1200 eur. Maloobchodná cena je o 20 % vyššia ako veľkoobchodná cena. Vypočítajte maloobchodnú cenu počítačovej zostavy v eurách.</a:t>
            </a:r>
            <a:endParaRPr lang="sk-SK" sz="1800" dirty="0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uiExpand="1" build="p"/>
      <p:bldP spid="3993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495" y="4365104"/>
            <a:ext cx="3570188" cy="2078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 dirty="0"/>
              <a:t>A. </a:t>
            </a:r>
            <a:r>
              <a:rPr lang="sk-SK" sz="1800" b="1" dirty="0" smtClean="0"/>
              <a:t>120 cm</a:t>
            </a:r>
            <a:r>
              <a:rPr lang="sk-SK" sz="1800" b="1" baseline="30000" dirty="0" smtClean="0"/>
              <a:t>2</a:t>
            </a:r>
          </a:p>
          <a:p>
            <a:endParaRPr lang="sk-SK" sz="1800" b="1" baseline="30000" dirty="0"/>
          </a:p>
          <a:p>
            <a:r>
              <a:rPr lang="sk-SK" sz="1800" b="1" dirty="0"/>
              <a:t>B. 128 </a:t>
            </a:r>
            <a:r>
              <a:rPr lang="sk-SK" sz="1800" b="1" dirty="0" smtClean="0"/>
              <a:t>cm</a:t>
            </a:r>
            <a:r>
              <a:rPr lang="sk-SK" sz="1800" b="1" baseline="30000" dirty="0" smtClean="0"/>
              <a:t>2</a:t>
            </a:r>
          </a:p>
          <a:p>
            <a:endParaRPr lang="sk-SK" sz="1800" b="1" baseline="30000" dirty="0"/>
          </a:p>
          <a:p>
            <a:r>
              <a:rPr lang="sk-SK" sz="1800" b="1" dirty="0" smtClean="0"/>
              <a:t>C</a:t>
            </a:r>
            <a:r>
              <a:rPr lang="sk-SK" sz="1800" b="1" dirty="0"/>
              <a:t>. 180  </a:t>
            </a:r>
            <a:r>
              <a:rPr lang="sk-SK" sz="1800" b="1" dirty="0" smtClean="0"/>
              <a:t>cm</a:t>
            </a:r>
            <a:r>
              <a:rPr lang="sk-SK" sz="1800" b="1" baseline="30000" dirty="0" smtClean="0"/>
              <a:t>2</a:t>
            </a:r>
          </a:p>
          <a:p>
            <a:endParaRPr lang="sk-SK" sz="1800" b="1" baseline="30000" dirty="0"/>
          </a:p>
          <a:p>
            <a:r>
              <a:rPr lang="sk-SK" sz="1800" b="1" dirty="0" smtClean="0"/>
              <a:t>D</a:t>
            </a:r>
            <a:r>
              <a:rPr lang="sk-SK" sz="1800" b="1" dirty="0"/>
              <a:t>. 176 cm</a:t>
            </a:r>
            <a:r>
              <a:rPr lang="sk-SK" sz="1800" b="1" baseline="30000" dirty="0"/>
              <a:t>2</a:t>
            </a:r>
          </a:p>
          <a:p>
            <a:endParaRPr lang="sk-SK" sz="1800" b="1" dirty="0"/>
          </a:p>
          <a:p>
            <a:pPr>
              <a:buFont typeface="Wingdings" pitchFamily="2" charset="2"/>
              <a:buNone/>
            </a:pPr>
            <a:endParaRPr lang="sk-SK" sz="2400" b="1" dirty="0"/>
          </a:p>
        </p:txBody>
      </p:sp>
      <p:sp>
        <p:nvSpPr>
          <p:cNvPr id="142338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sk-SK" sz="1800" dirty="0"/>
              <a:t>19. </a:t>
            </a:r>
            <a:r>
              <a:rPr lang="sk-SK" sz="1800" dirty="0" smtClean="0"/>
              <a:t>Na obrázku je kváder s podstavou s rozmermi 12 cm a 5 cm a výškou 4 cm. Stolár tento kváder rozrezal (ako vidno na obrázku na dva zhodné trojboké hranoly s podstavami v tvare pravouhlého trojuholníka. Stolár vyrobené hranoly natrel farbou, Vypočítajte povrch jedného z týchto dvoch trojbokých hranolov. (Obrázok je len ilustračný.)</a:t>
            </a:r>
            <a:endParaRPr lang="sk-SK" sz="1800" dirty="0"/>
          </a:p>
        </p:txBody>
      </p:sp>
      <p:pic>
        <p:nvPicPr>
          <p:cNvPr id="1740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996" y="2094376"/>
            <a:ext cx="3973514" cy="240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08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553" y="4496966"/>
            <a:ext cx="3793493" cy="213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  <p:bldP spid="1423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349500"/>
            <a:ext cx="7772400" cy="4508500"/>
          </a:xfrm>
        </p:spPr>
        <p:txBody>
          <a:bodyPr>
            <a:normAutofit/>
          </a:bodyPr>
          <a:lstStyle/>
          <a:p>
            <a:r>
              <a:rPr lang="sk-SK" sz="1800" b="1" dirty="0" smtClean="0"/>
              <a:t>Použitím Pytagorovej vety vypočítame dĺžku rezu:</a:t>
            </a:r>
          </a:p>
          <a:p>
            <a:pPr marL="109728" indent="0">
              <a:buNone/>
            </a:pPr>
            <a:r>
              <a:rPr lang="sk-SK" sz="1800" b="1" dirty="0" smtClean="0"/>
              <a:t>x</a:t>
            </a:r>
            <a:r>
              <a:rPr lang="sk-SK" sz="1800" b="1" baseline="30000" dirty="0" smtClean="0"/>
              <a:t>2</a:t>
            </a:r>
            <a:r>
              <a:rPr lang="sk-SK" sz="1800" b="1" dirty="0" smtClean="0"/>
              <a:t>=12</a:t>
            </a:r>
            <a:r>
              <a:rPr lang="sk-SK" sz="1800" b="1" baseline="30000" dirty="0"/>
              <a:t>2</a:t>
            </a:r>
            <a:r>
              <a:rPr lang="sk-SK" sz="1800" b="1" dirty="0" smtClean="0"/>
              <a:t>+5</a:t>
            </a:r>
            <a:r>
              <a:rPr lang="sk-SK" sz="1800" b="1" baseline="30000" dirty="0"/>
              <a:t>2</a:t>
            </a:r>
          </a:p>
          <a:p>
            <a:endParaRPr lang="sk-SK" sz="1800" b="1" dirty="0"/>
          </a:p>
          <a:p>
            <a:r>
              <a:rPr lang="sk-SK" sz="1800" b="1" dirty="0" smtClean="0"/>
              <a:t>Po úprave dostávame : x = 13 (cm)</a:t>
            </a:r>
          </a:p>
          <a:p>
            <a:r>
              <a:rPr lang="sk-SK" sz="1800" b="1" dirty="0" smtClean="0"/>
              <a:t>Povrch hranola potom je: S = 12.5+4.5+12.4+13.4</a:t>
            </a:r>
          </a:p>
          <a:p>
            <a:pPr marL="109728" indent="0">
              <a:buNone/>
            </a:pPr>
            <a:r>
              <a:rPr lang="sk-SK" sz="1800" b="1" dirty="0" smtClean="0"/>
              <a:t>S = 180 cm</a:t>
            </a:r>
            <a:r>
              <a:rPr lang="sk-SK" sz="1800" b="1" baseline="30000" dirty="0"/>
              <a:t>2</a:t>
            </a:r>
          </a:p>
          <a:p>
            <a:endParaRPr lang="sk-SK" sz="1800" b="1" dirty="0"/>
          </a:p>
          <a:p>
            <a:endParaRPr lang="sk-SK" sz="1800" b="1" dirty="0"/>
          </a:p>
          <a:p>
            <a:pPr algn="ctr">
              <a:buFont typeface="Wingdings" pitchFamily="2" charset="2"/>
              <a:buNone/>
            </a:pPr>
            <a:endParaRPr lang="sk-SK" sz="3200" b="1" dirty="0" smtClean="0">
              <a:solidFill>
                <a:schemeClr val="accent2"/>
              </a:solidFill>
            </a:endParaRPr>
          </a:p>
          <a:p>
            <a:pPr algn="ctr">
              <a:buFont typeface="Wingdings" pitchFamily="2" charset="2"/>
              <a:buNone/>
            </a:pPr>
            <a:endParaRPr lang="sk-SK" sz="3200" b="1" dirty="0">
              <a:solidFill>
                <a:schemeClr val="accent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sk-SK" sz="3200" b="1" dirty="0" smtClean="0">
                <a:solidFill>
                  <a:schemeClr val="accent2"/>
                </a:solidFill>
              </a:rPr>
              <a:t>C</a:t>
            </a:r>
            <a:endParaRPr lang="sk-SK" sz="3200" b="1" dirty="0">
              <a:solidFill>
                <a:schemeClr val="accent2"/>
              </a:solidFill>
            </a:endParaRPr>
          </a:p>
          <a:p>
            <a:pPr algn="ctr">
              <a:buFont typeface="Wingdings" pitchFamily="2" charset="2"/>
              <a:buNone/>
            </a:pPr>
            <a:endParaRPr lang="sk-SK" sz="2400" b="1" dirty="0"/>
          </a:p>
        </p:txBody>
      </p:sp>
      <p:sp>
        <p:nvSpPr>
          <p:cNvPr id="143362" name="AutoShape 2"/>
          <p:cNvSpPr>
            <a:spLocks noGrp="1" noChangeArrowheads="1"/>
          </p:cNvSpPr>
          <p:nvPr>
            <p:ph type="title"/>
          </p:nvPr>
        </p:nvSpPr>
        <p:spPr>
          <a:xfrm>
            <a:off x="899592" y="764704"/>
            <a:ext cx="7942262" cy="1512168"/>
          </a:xfrm>
        </p:spPr>
        <p:txBody>
          <a:bodyPr>
            <a:normAutofit fontScale="90000"/>
          </a:bodyPr>
          <a:lstStyle/>
          <a:p>
            <a:pPr algn="just"/>
            <a:r>
              <a:rPr lang="sk-SK" sz="1800" dirty="0"/>
              <a:t>19. Na obrázku je kváder s podstavou s rozmermi 12 cm a 5 cm a výškou 4 cm. Stolár tento kváder rozrezal (ako vidno na obrázku na dva zhodné trojboké hranoly s podstavami v tvare pravouhlého trojuholníka. Stolár vyrobené hranoly natrel farbou, Vypočítajte povrch jedného z týchto dvoch trojbokých hranolov. (Obrázok je len ilustračný.)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uiExpand="1" build="p"/>
      <p:bldP spid="14336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 dirty="0"/>
              <a:t>A. </a:t>
            </a:r>
            <a:r>
              <a:rPr lang="sk-SK" sz="1800" b="1" dirty="0" smtClean="0"/>
              <a:t>-16</a:t>
            </a:r>
            <a:endParaRPr lang="sk-SK" sz="1800" b="1" dirty="0"/>
          </a:p>
          <a:p>
            <a:r>
              <a:rPr lang="sk-SK" sz="1800" b="1" dirty="0"/>
              <a:t>B. </a:t>
            </a:r>
            <a:r>
              <a:rPr lang="sk-SK" sz="1800" b="1" dirty="0" smtClean="0"/>
              <a:t>-4</a:t>
            </a:r>
            <a:endParaRPr lang="sk-SK" sz="1800" b="1" dirty="0"/>
          </a:p>
          <a:p>
            <a:r>
              <a:rPr lang="sk-SK" sz="1800" b="1" dirty="0"/>
              <a:t>C. </a:t>
            </a:r>
            <a:r>
              <a:rPr lang="sk-SK" sz="1800" b="1" dirty="0" smtClean="0"/>
              <a:t>14</a:t>
            </a:r>
            <a:endParaRPr lang="sk-SK" sz="1800" b="1" dirty="0"/>
          </a:p>
          <a:p>
            <a:r>
              <a:rPr lang="sk-SK" sz="1800" b="1" dirty="0"/>
              <a:t>D. </a:t>
            </a:r>
            <a:r>
              <a:rPr lang="sk-SK" sz="1800" b="1" dirty="0" smtClean="0"/>
              <a:t>2</a:t>
            </a:r>
            <a:endParaRPr lang="sk-SK" sz="1800" b="1" dirty="0"/>
          </a:p>
          <a:p>
            <a:pPr algn="ctr">
              <a:buFont typeface="Wingdings" pitchFamily="2" charset="2"/>
              <a:buNone/>
            </a:pPr>
            <a:endParaRPr lang="sk-SK" sz="2400" b="1" dirty="0"/>
          </a:p>
        </p:txBody>
      </p:sp>
      <p:sp>
        <p:nvSpPr>
          <p:cNvPr id="144386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 dirty="0"/>
              <a:t>20. </a:t>
            </a:r>
            <a:r>
              <a:rPr lang="sk-SK" sz="1800" dirty="0" smtClean="0"/>
              <a:t>Výraz x</a:t>
            </a:r>
            <a:r>
              <a:rPr lang="sk-SK" sz="1800" baseline="30000" dirty="0" smtClean="0"/>
              <a:t>2</a:t>
            </a:r>
            <a:r>
              <a:rPr lang="sk-SK" sz="1800" dirty="0" smtClean="0"/>
              <a:t> + 2x – 1 má pre x = -3 hodnotu:</a:t>
            </a:r>
            <a:endParaRPr lang="sk-SK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  <p:bldP spid="14438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1800" dirty="0" smtClean="0"/>
              <a:t>Do výrazu </a:t>
            </a:r>
            <a:r>
              <a:rPr lang="sk-SK" sz="1800" dirty="0"/>
              <a:t>x</a:t>
            </a:r>
            <a:r>
              <a:rPr lang="sk-SK" sz="1800" baseline="30000" dirty="0"/>
              <a:t>2</a:t>
            </a:r>
            <a:r>
              <a:rPr lang="sk-SK" sz="1800" dirty="0"/>
              <a:t> + 2x – 1 </a:t>
            </a:r>
            <a:r>
              <a:rPr lang="sk-SK" sz="1800" dirty="0" smtClean="0"/>
              <a:t>dosadíme za x = -3</a:t>
            </a:r>
            <a:endParaRPr lang="sk-SK" sz="1800" dirty="0"/>
          </a:p>
          <a:p>
            <a:pPr>
              <a:lnSpc>
                <a:spcPct val="90000"/>
              </a:lnSpc>
            </a:pPr>
            <a:r>
              <a:rPr lang="sk-SK" sz="1800" dirty="0" smtClean="0"/>
              <a:t>Úpravou dostávame:</a:t>
            </a:r>
          </a:p>
          <a:p>
            <a:pPr>
              <a:lnSpc>
                <a:spcPct val="90000"/>
              </a:lnSpc>
            </a:pPr>
            <a:r>
              <a:rPr lang="sk-SK" sz="1800" dirty="0"/>
              <a:t>x</a:t>
            </a:r>
            <a:r>
              <a:rPr lang="sk-SK" sz="1800" baseline="30000" dirty="0"/>
              <a:t>2</a:t>
            </a:r>
            <a:r>
              <a:rPr lang="sk-SK" sz="1800" dirty="0"/>
              <a:t> + 2x – </a:t>
            </a:r>
            <a:r>
              <a:rPr lang="sk-SK" sz="1800" dirty="0" smtClean="0"/>
              <a:t>1 = (-3)</a:t>
            </a:r>
            <a:r>
              <a:rPr lang="sk-SK" sz="1800" baseline="30000" dirty="0" smtClean="0"/>
              <a:t>2</a:t>
            </a:r>
            <a:r>
              <a:rPr lang="sk-SK" sz="1800" dirty="0" smtClean="0"/>
              <a:t>+2 . (-3) – 1 = 9 – 6 – 1 = 2</a:t>
            </a:r>
            <a:endParaRPr lang="sk-SK" sz="1800" dirty="0"/>
          </a:p>
          <a:p>
            <a:pPr>
              <a:lnSpc>
                <a:spcPct val="90000"/>
              </a:lnSpc>
            </a:pPr>
            <a:endParaRPr lang="sk-SK" sz="1800" dirty="0"/>
          </a:p>
          <a:p>
            <a:pPr>
              <a:lnSpc>
                <a:spcPct val="90000"/>
              </a:lnSpc>
            </a:pPr>
            <a:r>
              <a:rPr lang="sk-SK" sz="1800" b="1" dirty="0" smtClean="0"/>
              <a:t> </a:t>
            </a: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 smtClean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 smtClean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 dirty="0" smtClean="0">
                <a:solidFill>
                  <a:schemeClr val="accent2"/>
                </a:solidFill>
              </a:rPr>
              <a:t>D</a:t>
            </a:r>
            <a:endParaRPr lang="sk-SK" sz="3200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sk-SK" sz="18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sk-SK" sz="2400" b="1" dirty="0"/>
          </a:p>
        </p:txBody>
      </p:sp>
      <p:sp>
        <p:nvSpPr>
          <p:cNvPr id="145410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 dirty="0"/>
              <a:t>20. Výraz x</a:t>
            </a:r>
            <a:r>
              <a:rPr lang="sk-SK" sz="1800" baseline="30000" dirty="0"/>
              <a:t>2</a:t>
            </a:r>
            <a:r>
              <a:rPr lang="sk-SK" sz="1800" dirty="0"/>
              <a:t> + 2x – 1 má pre x = -3 hodnotu: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5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5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5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5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uiExpand="1" build="p"/>
      <p:bldP spid="1454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sk-SK" sz="1800" b="1" u="sng" dirty="0" smtClean="0">
              <a:sym typeface="Symbol" pitchFamily="18" charset="2"/>
            </a:endParaRPr>
          </a:p>
          <a:p>
            <a:endParaRPr lang="sk-SK" sz="1800" b="1" u="sng" dirty="0">
              <a:sym typeface="Symbol" pitchFamily="18" charset="2"/>
            </a:endParaRPr>
          </a:p>
          <a:p>
            <a:endParaRPr lang="sk-SK" sz="1800" b="1" u="sng" dirty="0" smtClean="0">
              <a:sym typeface="Symbol" pitchFamily="18" charset="2"/>
            </a:endParaRPr>
          </a:p>
          <a:p>
            <a:endParaRPr lang="sk-SK" sz="1800" b="1" u="sng" dirty="0">
              <a:sym typeface="Symbol" pitchFamily="18" charset="2"/>
            </a:endParaRPr>
          </a:p>
          <a:p>
            <a:endParaRPr lang="sk-SK" sz="1800" b="1" u="sng" dirty="0" smtClean="0">
              <a:sym typeface="Symbol" pitchFamily="18" charset="2"/>
            </a:endParaRPr>
          </a:p>
          <a:p>
            <a:endParaRPr lang="sk-SK" sz="1800" b="1" u="sng" dirty="0">
              <a:sym typeface="Symbol" pitchFamily="18" charset="2"/>
            </a:endParaRPr>
          </a:p>
          <a:p>
            <a:endParaRPr lang="sk-SK" sz="1800" b="1" u="sng" dirty="0" smtClean="0">
              <a:sym typeface="Symbol" pitchFamily="18" charset="2"/>
            </a:endParaRPr>
          </a:p>
          <a:p>
            <a:endParaRPr lang="sk-SK" sz="1800" b="1" u="sng" dirty="0">
              <a:sym typeface="Symbol" pitchFamily="18" charset="2"/>
            </a:endParaRPr>
          </a:p>
          <a:p>
            <a:r>
              <a:rPr lang="sk-SK" sz="1800" dirty="0" smtClean="0">
                <a:sym typeface="Symbol" pitchFamily="18" charset="2"/>
              </a:rPr>
              <a:t>Súčet uhlov v trojuholníku je 180</a:t>
            </a:r>
            <a:r>
              <a:rPr lang="sk-SK" sz="1800" baseline="30000" dirty="0" smtClean="0">
                <a:sym typeface="Symbol" pitchFamily="18" charset="2"/>
              </a:rPr>
              <a:t>O</a:t>
            </a:r>
          </a:p>
          <a:p>
            <a:r>
              <a:rPr lang="sk-SK" sz="1800" dirty="0" smtClean="0">
                <a:sym typeface="Symbol" pitchFamily="18" charset="2"/>
              </a:rPr>
              <a:t>Susedný uhol k 110</a:t>
            </a:r>
            <a:r>
              <a:rPr lang="sk-SK" sz="1800" baseline="30000" dirty="0" smtClean="0">
                <a:sym typeface="Symbol" pitchFamily="18" charset="2"/>
              </a:rPr>
              <a:t>O</a:t>
            </a:r>
            <a:r>
              <a:rPr lang="sk-SK" sz="1800" dirty="0" smtClean="0">
                <a:sym typeface="Symbol" pitchFamily="18" charset="2"/>
              </a:rPr>
              <a:t> uhlu má veľkosť 70</a:t>
            </a:r>
            <a:r>
              <a:rPr lang="sk-SK" sz="1800" baseline="30000" dirty="0" smtClean="0">
                <a:sym typeface="Symbol" pitchFamily="18" charset="2"/>
              </a:rPr>
              <a:t>O</a:t>
            </a:r>
            <a:endParaRPr lang="sk-SK" sz="1800" dirty="0" smtClean="0">
              <a:sym typeface="Symbol" pitchFamily="18" charset="2"/>
            </a:endParaRPr>
          </a:p>
          <a:p>
            <a:r>
              <a:rPr lang="sk-SK" sz="1800" dirty="0" smtClean="0">
                <a:sym typeface="Symbol" pitchFamily="18" charset="2"/>
              </a:rPr>
              <a:t>Veľkosť uhla </a:t>
            </a:r>
            <a:r>
              <a:rPr lang="sk-SK" sz="1800" dirty="0" smtClean="0"/>
              <a:t>γ = 180</a:t>
            </a:r>
            <a:r>
              <a:rPr lang="sk-SK" sz="1800" baseline="30000" dirty="0" smtClean="0"/>
              <a:t>O</a:t>
            </a:r>
            <a:r>
              <a:rPr lang="sk-SK" sz="1800" dirty="0" smtClean="0"/>
              <a:t> – (70</a:t>
            </a:r>
            <a:r>
              <a:rPr lang="sk-SK" sz="1800" baseline="30000" dirty="0" smtClean="0"/>
              <a:t>O</a:t>
            </a:r>
            <a:r>
              <a:rPr lang="sk-SK" sz="1800" dirty="0" smtClean="0"/>
              <a:t> + 48</a:t>
            </a:r>
            <a:r>
              <a:rPr lang="sk-SK" sz="1800" baseline="30000" dirty="0" smtClean="0"/>
              <a:t>O</a:t>
            </a:r>
            <a:r>
              <a:rPr lang="sk-SK" sz="1800" dirty="0" smtClean="0"/>
              <a:t>)</a:t>
            </a:r>
          </a:p>
          <a:p>
            <a:r>
              <a:rPr lang="el-GR" sz="1800" dirty="0" smtClean="0"/>
              <a:t>γ</a:t>
            </a:r>
            <a:r>
              <a:rPr lang="sk-SK" sz="1800" dirty="0" smtClean="0"/>
              <a:t> = 62</a:t>
            </a:r>
            <a:r>
              <a:rPr lang="sk-SK" sz="1800" baseline="30000" dirty="0" smtClean="0"/>
              <a:t>O</a:t>
            </a:r>
            <a:endParaRPr lang="sk-SK" sz="1800" baseline="30000" dirty="0"/>
          </a:p>
          <a:p>
            <a:endParaRPr lang="sk-SK" sz="1800" dirty="0"/>
          </a:p>
          <a:p>
            <a:endParaRPr lang="sk-SK" sz="1800" b="1" u="sng" dirty="0">
              <a:sym typeface="Symbol" pitchFamily="18" charset="2"/>
            </a:endParaRPr>
          </a:p>
        </p:txBody>
      </p:sp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800" b="0" dirty="0" smtClean="0"/>
              <a:t>03</a:t>
            </a:r>
            <a:r>
              <a:rPr lang="sk-SK" sz="1800" b="0" dirty="0"/>
              <a:t>. </a:t>
            </a:r>
            <a:r>
              <a:rPr lang="sk-SK" sz="1800" b="0" dirty="0" smtClean="0"/>
              <a:t>Vypočítajte veľkosť vnútorného uhla </a:t>
            </a:r>
            <a:r>
              <a:rPr lang="el-GR" sz="1800" b="0" dirty="0" smtClean="0"/>
              <a:t>γ</a:t>
            </a:r>
            <a:r>
              <a:rPr lang="sk-SK" sz="1800" b="0" dirty="0" smtClean="0"/>
              <a:t> v trojuholníku ABC na obrázku. Veľkosť uhla uveďte v stupňoch. (</a:t>
            </a:r>
            <a:r>
              <a:rPr lang="sk-SK" sz="1800" b="0" i="1" dirty="0" smtClean="0"/>
              <a:t>Obrázok je len ilustračný</a:t>
            </a:r>
            <a:r>
              <a:rPr lang="sk-SK" sz="1800" b="0" dirty="0" smtClean="0"/>
              <a:t>.)</a:t>
            </a:r>
            <a:endParaRPr lang="sk-SK" sz="1800" b="0" dirty="0">
              <a:sym typeface="Symbol" pitchFamily="18" charset="2"/>
            </a:endParaRPr>
          </a:p>
        </p:txBody>
      </p:sp>
      <p:pic>
        <p:nvPicPr>
          <p:cNvPr id="165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24" y="1484784"/>
            <a:ext cx="368617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  <p:bldP spid="614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sk-SK" sz="1800" dirty="0" smtClean="0"/>
              <a:t>04</a:t>
            </a:r>
            <a:r>
              <a:rPr lang="sk-SK" sz="1800" dirty="0"/>
              <a:t>. </a:t>
            </a:r>
            <a:r>
              <a:rPr lang="sk-SK" sz="1800" dirty="0" smtClean="0"/>
              <a:t>Z každého rohu veľkej kocky s dĺžkou hrany 10 cm bola vyrezaná malá kocka s dĺžkou hrany 2 cm. Koľko cm</a:t>
            </a:r>
            <a:r>
              <a:rPr lang="sk-SK" sz="1800" baseline="30000" dirty="0" smtClean="0"/>
              <a:t>3</a:t>
            </a:r>
            <a:r>
              <a:rPr lang="sk-SK" sz="1800" dirty="0" smtClean="0"/>
              <a:t> malo teleso, ktoré zostalo z veľkej kocky po vyrezaní malých kociek? (</a:t>
            </a:r>
            <a:r>
              <a:rPr lang="sk-SK" sz="1800" i="1" dirty="0" smtClean="0"/>
              <a:t>Obrázok je ilustračný</a:t>
            </a:r>
            <a:r>
              <a:rPr lang="sk-SK" sz="1800" dirty="0" smtClean="0"/>
              <a:t>).</a:t>
            </a:r>
            <a:endParaRPr lang="sk-SK" sz="18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7705725" cy="3724275"/>
          </a:xfrm>
        </p:spPr>
        <p:txBody>
          <a:bodyPr/>
          <a:lstStyle/>
          <a:p>
            <a:pPr marL="109728" indent="0">
              <a:buNone/>
            </a:pPr>
            <a:endParaRPr lang="sk-SK" sz="1800" b="1" u="sng" dirty="0" smtClean="0"/>
          </a:p>
          <a:p>
            <a:pPr marL="109728" indent="0">
              <a:buNone/>
            </a:pPr>
            <a:endParaRPr lang="sk-SK" sz="1800" b="1" u="sng" dirty="0"/>
          </a:p>
          <a:p>
            <a:pPr marL="109728" indent="0">
              <a:buNone/>
            </a:pPr>
            <a:endParaRPr lang="sk-SK" sz="1800" b="1" u="sng" dirty="0" smtClean="0"/>
          </a:p>
          <a:p>
            <a:pPr marL="109728" indent="0">
              <a:buNone/>
            </a:pPr>
            <a:endParaRPr lang="sk-SK" sz="1800" b="1" u="sng" dirty="0"/>
          </a:p>
          <a:p>
            <a:pPr marL="109728" indent="0">
              <a:buNone/>
            </a:pPr>
            <a:endParaRPr lang="sk-SK" sz="1800" b="1" u="sng" dirty="0" smtClean="0"/>
          </a:p>
          <a:p>
            <a:pPr marL="109728" indent="0">
              <a:buNone/>
            </a:pPr>
            <a:endParaRPr lang="sk-SK" sz="1800" b="1" u="sng" dirty="0"/>
          </a:p>
          <a:p>
            <a:r>
              <a:rPr lang="sk-SK" sz="1800" dirty="0" smtClean="0"/>
              <a:t>Spolu bolo odrezaných 8 kociek (kocka má 8 vrcholov)</a:t>
            </a:r>
          </a:p>
          <a:p>
            <a:r>
              <a:rPr lang="sk-SK" sz="1800" dirty="0" smtClean="0"/>
              <a:t>Objem pôvodnej kocky bol 1000 cm</a:t>
            </a:r>
            <a:r>
              <a:rPr lang="sk-SK" sz="1800" baseline="30000" dirty="0" smtClean="0"/>
              <a:t>3</a:t>
            </a:r>
            <a:r>
              <a:rPr lang="sk-SK" sz="1800" dirty="0" smtClean="0"/>
              <a:t> (V = a</a:t>
            </a:r>
            <a:r>
              <a:rPr lang="sk-SK" sz="1800" baseline="30000" dirty="0"/>
              <a:t>3</a:t>
            </a:r>
            <a:r>
              <a:rPr lang="sk-SK" sz="1800" dirty="0" smtClean="0"/>
              <a:t>)</a:t>
            </a:r>
          </a:p>
          <a:p>
            <a:r>
              <a:rPr lang="sk-SK" sz="1800" dirty="0" smtClean="0"/>
              <a:t>Objem novovzniknutého  telesa 1000 – 8 . 2</a:t>
            </a:r>
            <a:r>
              <a:rPr lang="sk-SK" sz="1800" baseline="30000" dirty="0"/>
              <a:t>3</a:t>
            </a:r>
            <a:r>
              <a:rPr lang="sk-SK" sz="1800" dirty="0" smtClean="0"/>
              <a:t> = 936 (cm</a:t>
            </a:r>
            <a:r>
              <a:rPr lang="sk-SK" sz="1800" baseline="30000" dirty="0"/>
              <a:t>3</a:t>
            </a:r>
            <a:r>
              <a:rPr lang="sk-SK" sz="1800" dirty="0" smtClean="0"/>
              <a:t>)</a:t>
            </a:r>
          </a:p>
          <a:p>
            <a:pPr marL="109728" indent="0">
              <a:buNone/>
            </a:pPr>
            <a:endParaRPr lang="sk-SK" sz="1800" b="1" u="sng" dirty="0"/>
          </a:p>
        </p:txBody>
      </p:sp>
      <p:pic>
        <p:nvPicPr>
          <p:cNvPr id="141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88840"/>
            <a:ext cx="20097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72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 dirty="0" smtClean="0"/>
              <a:t>05</a:t>
            </a:r>
            <a:r>
              <a:rPr lang="sk-SK" sz="1800" dirty="0"/>
              <a:t>. </a:t>
            </a:r>
            <a:r>
              <a:rPr lang="sk-SK" sz="1800" dirty="0" smtClean="0"/>
              <a:t>Obytný dom má tri vchody očíslované nepárnymi číslami idúcimi bezprostredne za sebou. Súčet dvoch čísel na krajných vchodoch je 50. Vypočítajte najväčšie z týchto troch čísel.</a:t>
            </a:r>
            <a:endParaRPr lang="sk-SK" sz="1800" baseline="-25000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7705725" cy="3724275"/>
          </a:xfrm>
        </p:spPr>
        <p:txBody>
          <a:bodyPr>
            <a:normAutofit/>
          </a:bodyPr>
          <a:lstStyle/>
          <a:p>
            <a:endParaRPr lang="sk-SK" sz="1800" b="1" dirty="0" smtClean="0"/>
          </a:p>
          <a:p>
            <a:endParaRPr lang="sk-SK" sz="1800" b="1" dirty="0"/>
          </a:p>
          <a:p>
            <a:endParaRPr lang="sk-SK" sz="1800" b="1" dirty="0" smtClean="0"/>
          </a:p>
          <a:p>
            <a:endParaRPr lang="sk-SK" sz="1800" b="1" dirty="0"/>
          </a:p>
          <a:p>
            <a:endParaRPr lang="sk-SK" sz="1800" b="1" dirty="0" smtClean="0"/>
          </a:p>
          <a:p>
            <a:endParaRPr lang="sk-SK" sz="1800" b="1" dirty="0"/>
          </a:p>
          <a:p>
            <a:r>
              <a:rPr lang="sk-SK" sz="1800" b="1" dirty="0" smtClean="0"/>
              <a:t>Nech čísla vchodov sú n-2, n , n+2</a:t>
            </a:r>
          </a:p>
          <a:p>
            <a:r>
              <a:rPr lang="sk-SK" sz="1800" b="1" dirty="0" smtClean="0"/>
              <a:t>Potom pre súčet čísel na krajných vchodoch platí: n-2+n+2=2n</a:t>
            </a:r>
          </a:p>
          <a:p>
            <a:r>
              <a:rPr lang="sk-SK" sz="1800" b="1" dirty="0" smtClean="0"/>
              <a:t>Zo zadania vyplýva : 2n = 50, po úprave n = 25</a:t>
            </a:r>
          </a:p>
          <a:p>
            <a:r>
              <a:rPr lang="sk-SK" sz="1800" b="1" dirty="0" smtClean="0"/>
              <a:t>Najväčšie číslo z čísel n-2, n a n+2 je  n+2 a teda  25+2=27</a:t>
            </a:r>
          </a:p>
        </p:txBody>
      </p:sp>
      <p:pic>
        <p:nvPicPr>
          <p:cNvPr id="167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73" y="2361580"/>
            <a:ext cx="2438060" cy="1910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sk-SK" sz="1800" dirty="0" smtClean="0"/>
              <a:t>06</a:t>
            </a:r>
            <a:r>
              <a:rPr lang="sk-SK" sz="1800" dirty="0"/>
              <a:t>. </a:t>
            </a:r>
            <a:r>
              <a:rPr lang="sk-SK" sz="1800" dirty="0" smtClean="0"/>
              <a:t>Kuriér priniesol do firmy štyri balíky, ktoré mali hmotnosť 3,5 kg,      kg,  </a:t>
            </a:r>
            <a:br>
              <a:rPr lang="sk-SK" sz="1800" dirty="0" smtClean="0"/>
            </a:b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1800" dirty="0" smtClean="0"/>
              <a:t> </a:t>
            </a:r>
            <a:r>
              <a:rPr lang="sk-SK" sz="1800" dirty="0" smtClean="0">
                <a:solidFill>
                  <a:schemeClr val="bg1"/>
                </a:solidFill>
              </a:rPr>
              <a:t>.</a:t>
            </a:r>
            <a:r>
              <a:rPr lang="sk-SK" sz="1800" dirty="0" smtClean="0"/>
              <a:t>      kg a 250 g. Koľko vážili všetky štyri balíky spolu? Výsledok uveďte v </a:t>
            </a:r>
            <a:br>
              <a:rPr lang="sk-SK" sz="1800" dirty="0" smtClean="0"/>
            </a:b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1800" dirty="0" smtClean="0"/>
              <a:t>kilogramoch a zapíšte ho v tvare desatinného čísla.</a:t>
            </a:r>
            <a:endParaRPr lang="sk-SK" sz="180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7705725" cy="3724275"/>
          </a:xfrm>
        </p:spPr>
        <p:txBody>
          <a:bodyPr/>
          <a:lstStyle/>
          <a:p>
            <a:r>
              <a:rPr lang="sk-SK" sz="1800" b="1" dirty="0" smtClean="0"/>
              <a:t>Hmotnosti všetkých balíkov si vyjadríme v kg.</a:t>
            </a:r>
          </a:p>
          <a:p>
            <a:r>
              <a:rPr lang="sk-SK" sz="1800" b="1" dirty="0" smtClean="0"/>
              <a:t>250 g = 0,25 kg</a:t>
            </a:r>
            <a:endParaRPr lang="sk-SK" sz="1800" b="1" dirty="0"/>
          </a:p>
          <a:p>
            <a:r>
              <a:rPr lang="sk-SK" sz="1800" b="1" dirty="0" smtClean="0"/>
              <a:t>Potom pre ich súčet platí: 3,5 +    +     + 0,25 = 6,7 (kg)</a:t>
            </a:r>
            <a:endParaRPr lang="sk-SK" sz="1800" b="1" u="sng" dirty="0"/>
          </a:p>
        </p:txBody>
      </p:sp>
      <p:pic>
        <p:nvPicPr>
          <p:cNvPr id="168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690" y="2830173"/>
            <a:ext cx="407094" cy="70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89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575" y="2830173"/>
            <a:ext cx="288950" cy="73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097" y="476672"/>
            <a:ext cx="407094" cy="70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07" y="949569"/>
            <a:ext cx="288950" cy="73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1800" dirty="0" smtClean="0"/>
              <a:t>07</a:t>
            </a:r>
            <a:r>
              <a:rPr lang="sk-SK" sz="1800" dirty="0"/>
              <a:t>. </a:t>
            </a:r>
            <a:r>
              <a:rPr lang="sk-SK" sz="1800" dirty="0" smtClean="0"/>
              <a:t>Na konci školského roka vyhodnotili v škole zber papiera na 2. stupni ZŠ za obidva polroky. Zistite pomocou grafu o koľko kilogramov papiera viac nazbierali v druhom polroku žiaci 8. ročníka ako nazbierali v druhom polroku žiaci 7. ročníka.</a:t>
            </a:r>
            <a:endParaRPr lang="sk-SK" sz="1800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060848"/>
            <a:ext cx="7705725" cy="4012927"/>
          </a:xfrm>
        </p:spPr>
        <p:txBody>
          <a:bodyPr>
            <a:normAutofit/>
          </a:bodyPr>
          <a:lstStyle/>
          <a:p>
            <a:pPr>
              <a:buClrTx/>
            </a:pPr>
            <a:endParaRPr lang="sk-SK" sz="1800" b="1" dirty="0" smtClean="0"/>
          </a:p>
          <a:p>
            <a:pPr>
              <a:buClrTx/>
            </a:pPr>
            <a:endParaRPr lang="sk-SK" sz="1800" b="1" dirty="0"/>
          </a:p>
          <a:p>
            <a:pPr>
              <a:buClrTx/>
            </a:pPr>
            <a:endParaRPr lang="sk-SK" sz="1800" b="1" dirty="0" smtClean="0"/>
          </a:p>
          <a:p>
            <a:pPr>
              <a:buClrTx/>
            </a:pPr>
            <a:endParaRPr lang="sk-SK" sz="1800" b="1" dirty="0"/>
          </a:p>
          <a:p>
            <a:pPr>
              <a:buClrTx/>
            </a:pPr>
            <a:endParaRPr lang="sk-SK" sz="1800" b="1" dirty="0" smtClean="0"/>
          </a:p>
          <a:p>
            <a:pPr>
              <a:buClrTx/>
            </a:pPr>
            <a:endParaRPr lang="sk-SK" sz="1800" b="1" dirty="0"/>
          </a:p>
          <a:p>
            <a:pPr>
              <a:buClrTx/>
            </a:pPr>
            <a:endParaRPr lang="sk-SK" sz="1800" b="1" dirty="0" smtClean="0"/>
          </a:p>
          <a:p>
            <a:pPr>
              <a:buClrTx/>
            </a:pPr>
            <a:endParaRPr lang="sk-SK" sz="1800" b="1" dirty="0"/>
          </a:p>
          <a:p>
            <a:pPr>
              <a:buClrTx/>
            </a:pPr>
            <a:r>
              <a:rPr lang="sk-SK" sz="1800" dirty="0" smtClean="0"/>
              <a:t>Z diagramu odčítame: žiaci 8. ročník v druhom polroku nazbierali 120 kg papiera a žiaci 7. ročníka v tom istom období 80 kg</a:t>
            </a:r>
          </a:p>
          <a:p>
            <a:pPr>
              <a:buClrTx/>
            </a:pPr>
            <a:r>
              <a:rPr lang="sk-SK" sz="1800" dirty="0" smtClean="0"/>
              <a:t>Rozdiel: 120 – 80 = 40 (kg)</a:t>
            </a:r>
            <a:endParaRPr lang="sk-SK" sz="18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5000"/>
              </p:ext>
            </p:extLst>
          </p:nvPr>
        </p:nvGraphicFramePr>
        <p:xfrm>
          <a:off x="971600" y="1988840"/>
          <a:ext cx="6219602" cy="268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24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build="p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sk-SK" sz="1800" dirty="0" smtClean="0"/>
              <a:t>08</a:t>
            </a:r>
            <a:r>
              <a:rPr lang="sk-SK" sz="1800" dirty="0"/>
              <a:t>. </a:t>
            </a:r>
            <a:r>
              <a:rPr lang="sk-SK" sz="1800" dirty="0" smtClean="0"/>
              <a:t>Do pizzerie prišlo 30 futbalistov, ktorí boli spolu na sústredení. Práve prebiehala akcia na objednávku pizze: „</a:t>
            </a:r>
            <a:r>
              <a:rPr lang="sk-SK" sz="1800" dirty="0" smtClean="0">
                <a:solidFill>
                  <a:srgbClr val="FF0000"/>
                </a:solidFill>
              </a:rPr>
              <a:t>Ak si objednáte 2 pizze, tretiu dostanete zadarmo“</a:t>
            </a:r>
            <a:r>
              <a:rPr lang="sk-SK" sz="1800" dirty="0" smtClean="0"/>
              <a:t>. Futbalisti si objednali toľko pízz, aby sa každému ušla 1 pizza. Za koľko pízz zaplatili, ak využili podmienky akcie?</a:t>
            </a:r>
            <a:endParaRPr lang="sk-SK" sz="1800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7705725" cy="3724275"/>
          </a:xfrm>
        </p:spPr>
        <p:txBody>
          <a:bodyPr/>
          <a:lstStyle/>
          <a:p>
            <a:r>
              <a:rPr lang="sk-SK" sz="1800" b="1" dirty="0" smtClean="0"/>
              <a:t>Počet objednávok 2 pízz: 30 : 3 (30 futbalistov, 2 + 1 zdarma), </a:t>
            </a:r>
            <a:r>
              <a:rPr lang="sk-SK" sz="1800" b="1" dirty="0" err="1" smtClean="0"/>
              <a:t>tj</a:t>
            </a:r>
            <a:r>
              <a:rPr lang="sk-SK" sz="1800" b="1" dirty="0" smtClean="0"/>
              <a:t>. 10</a:t>
            </a:r>
          </a:p>
          <a:p>
            <a:r>
              <a:rPr lang="sk-SK" sz="1800" b="1" dirty="0" smtClean="0"/>
              <a:t>Futbalisti si objednali 10 . 2 pizze, </a:t>
            </a:r>
            <a:r>
              <a:rPr lang="sk-SK" sz="1800" b="1" dirty="0" err="1" smtClean="0"/>
              <a:t>tj</a:t>
            </a:r>
            <a:r>
              <a:rPr lang="sk-SK" sz="1800" b="1" dirty="0" smtClean="0"/>
              <a:t>. 20 pízz</a:t>
            </a:r>
            <a:endParaRPr lang="sk-SK" sz="1800" b="1" dirty="0"/>
          </a:p>
          <a:p>
            <a:endParaRPr lang="sk-SK" sz="1800" b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1300</TotalTime>
  <Words>1870</Words>
  <Application>Microsoft Office PowerPoint</Application>
  <PresentationFormat>Prezentácia na obrazovke (4:3)</PresentationFormat>
  <Paragraphs>333</Paragraphs>
  <Slides>33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33</vt:i4>
      </vt:variant>
    </vt:vector>
  </HeadingPairs>
  <TitlesOfParts>
    <vt:vector size="35" baseType="lpstr">
      <vt:lpstr>Hala</vt:lpstr>
      <vt:lpstr>Rovnica</vt:lpstr>
      <vt:lpstr>Testovanie9-2012</vt:lpstr>
      <vt:lpstr>01. Na obrázku je obdĺžnik ABCD rozdelený na zhodné štvorce. Koľko percent obsahu obdĺžnika ABCD je vyfarbených sivou farbou?</vt:lpstr>
      <vt:lpstr>02. Počítačová zostava má veľkoobchodnú cenu 1200 eur. Maloobchodná cena je o 20 % vyššia ako veľkoobchodná cena. Vypočítajte maloobchodnú cenu počítačovej zostavy v eurách.</vt:lpstr>
      <vt:lpstr>03. Vypočítajte veľkosť vnútorného uhla γ v trojuholníku ABC na obrázku. Veľkosť uhla uveďte v stupňoch. (Obrázok je len ilustračný.)</vt:lpstr>
      <vt:lpstr>04. Z každého rohu veľkej kocky s dĺžkou hrany 10 cm bola vyrezaná malá kocka s dĺžkou hrany 2 cm. Koľko cm3 malo teleso, ktoré zostalo z veľkej kocky po vyrezaní malých kociek? (Obrázok je ilustračný).</vt:lpstr>
      <vt:lpstr>05. Obytný dom má tri vchody očíslované nepárnymi číslami idúcimi bezprostredne za sebou. Súčet dvoch čísel na krajných vchodoch je 50. Vypočítajte najväčšie z týchto troch čísel.</vt:lpstr>
      <vt:lpstr>06. Kuriér priniesol do firmy štyri balíky, ktoré mali hmotnosť 3,5 kg,      kg,     .      kg a 250 g. Koľko vážili všetky štyri balíky spolu? Výsledok uveďte v   kilogramoch a zapíšte ho v tvare desatinného čísla.</vt:lpstr>
      <vt:lpstr>07. Na konci školského roka vyhodnotili v škole zber papiera na 2. stupni ZŠ za obidva polroky. Zistite pomocou grafu o koľko kilogramov papiera viac nazbierali v druhom polroku žiaci 8. ročníka ako nazbierali v druhom polroku žiaci 7. ročníka.</vt:lpstr>
      <vt:lpstr>08. Do pizzerie prišlo 30 futbalistov, ktorí boli spolu na sústredení. Práve prebiehala akcia na objednávku pizze: „Ak si objednáte 2 pizze, tretiu dostanete zadarmo“. Futbalisti si objednali toľko pízz, aby sa každému ušla 1 pizza. Za koľko pízz zaplatili, ak využili podmienky akcie?</vt:lpstr>
      <vt:lpstr>09. Koľko rôznych trojciferných čísel deliteľných piatimi môžeme vytvoriť z číslic 2, 4, 5? Číslice sa vo vytvorenom čísle môžu opakovať.</vt:lpstr>
      <vt:lpstr>BAZÉN V záhrade sa bude okolo bazéna v tvare kvádra dlaždicami vykladať chodník široký 1 meter. Na obrázku je chodník znázornený sivou farbou. Rozmery dna bazéna sú 8,5 metra a 6 metrov. Výška stien bazéna je 2 metre.</vt:lpstr>
      <vt:lpstr>10. Koľko m2 chodníka sa bude vykladať dlaždicami?</vt:lpstr>
      <vt:lpstr>10. V bazéne je 86,7 m3 vody. Voda v bazéne siaha do výšky:</vt:lpstr>
      <vt:lpstr>10. V bazéne je 86,7 m3 vody. Voda v bazéne siaha do výšky:</vt:lpstr>
      <vt:lpstr>Hypermarket  Vo vybraných oddeleniach hypermarketu zaznamenali v jednotlivých týždňoch počas mesiaca február 2011 nasledovnú tržbu:</vt:lpstr>
      <vt:lpstr>12. Zistite, v ktorom týždni bol rozdiel medzi tržbou v oddelení drogérie a tržbou v oddelení elektroniky najväčší. Koľko eur predstavoval rozdiel?</vt:lpstr>
      <vt:lpstr>12. Zistite, v ktorom týždni bol rozdiel medzi tržbou v oddelení drogérie a tržbou v oddelení elektroniky najväčší. Koľko eur predstavoval rozdiel?</vt:lpstr>
      <vt:lpstr>13. Koľko eur bola priemerná denná tržba v mesiaci február 2011 v oddelení domácich potrieb, ak sa predávalo 6 dní v každom zo štyroch týždňov? Výsledok zaokrúhlite na jedno desatinné miesto.</vt:lpstr>
      <vt:lpstr>13. Koľko eur bola priemerná denná tržba v mesiaci február 2011 v oddelení domácich potrieb, ak sa predávalo 6 dní v každom zo štyroch týždňov? Výsledok zaokrúhlite na jedno desatinné miesto.</vt:lpstr>
      <vt:lpstr>14. Ktorý z číselných výrazov má najväčšiu hodnotu?</vt:lpstr>
      <vt:lpstr>14. Ktorý z číselných výrazov má najväčšiu hodnotu?</vt:lpstr>
      <vt:lpstr>15. Súčet výrazov 2x.(3x – 4) a 6x.(3 – 5x) sa rovná: </vt:lpstr>
      <vt:lpstr>15. Súčet výrazov 2x.(3x – 4) a 6x.(3 – 5x) sa rovná: </vt:lpstr>
      <vt:lpstr>16. Vyriešte sústavu rovníc s dvoma neznámymi x a y:  </vt:lpstr>
      <vt:lpstr>16. Vyriešte sústavu rovníc s dvoma neznámymi x a y:  </vt:lpstr>
      <vt:lpstr>17. Janko, Karol a Martin si rozdelili peniaze z brigády v pomere       2 : 4 : 3. Najviac dostal Karol a to 12,60 €. Janko a Martin spolu dostali:</vt:lpstr>
      <vt:lpstr>17. Janko, Karol a Martin si rozdelili peniaze z brigády v pomere           2 : 4 : 3. Najviac dostal Karol a to 12,60 €. Janko a Martin spolu dostali:</vt:lpstr>
      <vt:lpstr>18. Zostrojte rovnobežník ABCD, ak je dané: a = 4,5 cm, va = 3 cm, uhol  = 60O. Odmerajte dĺžku strany b. Pre túto dĺžku platí: </vt:lpstr>
      <vt:lpstr>18. Zostrojte rovnobežník ABCD, ak je dané: a = 4,5 cm, va = 3 cm, uhol  = 60O. Odmerajte dĺžku strany b. Pre túto dĺžku platí: </vt:lpstr>
      <vt:lpstr>19. Na obrázku je kváder s podstavou s rozmermi 12 cm a 5 cm a výškou 4 cm. Stolár tento kváder rozrezal (ako vidno na obrázku na dva zhodné trojboké hranoly s podstavami v tvare pravouhlého trojuholníka. Stolár vyrobené hranoly natrel farbou, Vypočítajte povrch jedného z týchto dvoch trojbokých hranolov. (Obrázok je len ilustračný.)</vt:lpstr>
      <vt:lpstr>19. Na obrázku je kváder s podstavou s rozmermi 12 cm a 5 cm a výškou 4 cm. Stolár tento kváder rozrezal (ako vidno na obrázku na dva zhodné trojboké hranoly s podstavami v tvare pravouhlého trojuholníka. Stolár vyrobené hranoly natrel farbou, Vypočítajte povrch jedného z týchto dvoch trojbokých hranolov. (Obrázok je len ilustračný.)</vt:lpstr>
      <vt:lpstr>20. Výraz x2 + 2x – 1 má pre x = -3 hodnotu:</vt:lpstr>
      <vt:lpstr>20. Výraz x2 + 2x – 1 má pre x = -3 hodnotu:</vt:lpstr>
    </vt:vector>
  </TitlesOfParts>
  <Company>goso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 9 - 2004</dc:title>
  <dc:creator>Igor</dc:creator>
  <cp:lastModifiedBy>lenovo_ntb</cp:lastModifiedBy>
  <cp:revision>205</cp:revision>
  <dcterms:created xsi:type="dcterms:W3CDTF">2007-02-02T07:50:16Z</dcterms:created>
  <dcterms:modified xsi:type="dcterms:W3CDTF">2012-03-14T20:02:57Z</dcterms:modified>
</cp:coreProperties>
</file>