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53"/>
  </p:notesMasterIdLst>
  <p:handoutMasterIdLst>
    <p:handoutMasterId r:id="rId54"/>
  </p:handoutMasterIdLst>
  <p:sldIdLst>
    <p:sldId id="541" r:id="rId2"/>
    <p:sldId id="542" r:id="rId3"/>
    <p:sldId id="544" r:id="rId4"/>
    <p:sldId id="546" r:id="rId5"/>
    <p:sldId id="548" r:id="rId6"/>
    <p:sldId id="550" r:id="rId7"/>
    <p:sldId id="552" r:id="rId8"/>
    <p:sldId id="555" r:id="rId9"/>
    <p:sldId id="557" r:id="rId10"/>
    <p:sldId id="559" r:id="rId11"/>
    <p:sldId id="561" r:id="rId12"/>
    <p:sldId id="562" r:id="rId13"/>
    <p:sldId id="563" r:id="rId14"/>
    <p:sldId id="564" r:id="rId15"/>
    <p:sldId id="565" r:id="rId16"/>
    <p:sldId id="566" r:id="rId17"/>
    <p:sldId id="567" r:id="rId18"/>
    <p:sldId id="568" r:id="rId19"/>
    <p:sldId id="569" r:id="rId20"/>
    <p:sldId id="570" r:id="rId21"/>
    <p:sldId id="571" r:id="rId22"/>
    <p:sldId id="573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583" r:id="rId33"/>
    <p:sldId id="584" r:id="rId34"/>
    <p:sldId id="586" r:id="rId35"/>
    <p:sldId id="587" r:id="rId36"/>
    <p:sldId id="588" r:id="rId37"/>
    <p:sldId id="589" r:id="rId38"/>
    <p:sldId id="590" r:id="rId39"/>
    <p:sldId id="591" r:id="rId40"/>
    <p:sldId id="592" r:id="rId41"/>
    <p:sldId id="593" r:id="rId42"/>
    <p:sldId id="594" r:id="rId43"/>
    <p:sldId id="595" r:id="rId44"/>
    <p:sldId id="596" r:id="rId45"/>
    <p:sldId id="597" r:id="rId46"/>
    <p:sldId id="598" r:id="rId47"/>
    <p:sldId id="599" r:id="rId48"/>
    <p:sldId id="600" r:id="rId49"/>
    <p:sldId id="601" r:id="rId50"/>
    <p:sldId id="602" r:id="rId51"/>
    <p:sldId id="603" r:id="rId5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008080"/>
    <a:srgbClr val="FF0000"/>
    <a:srgbClr val="FFFF00"/>
    <a:srgbClr val="008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7" autoAdjust="0"/>
    <p:restoredTop sz="94660"/>
  </p:normalViewPr>
  <p:slideViewPr>
    <p:cSldViewPr>
      <p:cViewPr varScale="1">
        <p:scale>
          <a:sx n="75" d="100"/>
          <a:sy n="75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7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8B31629-1BDF-4109-A439-17E5A80D83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5345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D38C4B7-69BA-41AB-A77A-21EE406F4F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08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2900B6E-624F-4C02-BCC3-C368CD104373}" type="slidenum">
              <a:rPr lang="sk-SK">
                <a:latin typeface="Arial" charset="0"/>
              </a:rPr>
              <a:pPr eaLnBrk="1" hangingPunct="1"/>
              <a:t>1</a:t>
            </a:fld>
            <a:endParaRPr lang="sk-SK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554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E601F11-78D8-4B37-A1C9-1F8A964C2E3E}" type="slidenum">
              <a:rPr lang="sk-SK">
                <a:latin typeface="Arial" charset="0"/>
              </a:rPr>
              <a:pPr eaLnBrk="1" hangingPunct="1"/>
              <a:t>10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65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4765AD7-BE15-4515-800C-BDBE2AF8BDE0}" type="slidenum">
              <a:rPr lang="sk-SK">
                <a:latin typeface="Arial" charset="0"/>
              </a:rPr>
              <a:pPr eaLnBrk="1" hangingPunct="1"/>
              <a:t>11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75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E0C9F2F-AA21-4FB3-9A34-A5961433B210}" type="slidenum">
              <a:rPr lang="sk-SK">
                <a:latin typeface="Arial" charset="0"/>
              </a:rPr>
              <a:pPr eaLnBrk="1" hangingPunct="1"/>
              <a:t>12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861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2B9658D-1E43-406C-81E1-C57261FEBA90}" type="slidenum">
              <a:rPr lang="sk-SK">
                <a:latin typeface="Arial" charset="0"/>
              </a:rPr>
              <a:pPr eaLnBrk="1" hangingPunct="1"/>
              <a:t>13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963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FC5683A-F0CF-4D22-AD10-5D777CFBDD48}" type="slidenum">
              <a:rPr lang="sk-SK">
                <a:latin typeface="Arial" charset="0"/>
              </a:rPr>
              <a:pPr eaLnBrk="1" hangingPunct="1"/>
              <a:t>14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066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4F66359-DB14-46A0-8CAF-373CC14FB439}" type="slidenum">
              <a:rPr lang="sk-SK">
                <a:latin typeface="Arial" charset="0"/>
              </a:rPr>
              <a:pPr eaLnBrk="1" hangingPunct="1"/>
              <a:t>15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168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80CDCE-5E45-4B02-B776-2BC576BB4428}" type="slidenum">
              <a:rPr lang="sk-SK">
                <a:latin typeface="Arial" charset="0"/>
              </a:rPr>
              <a:pPr eaLnBrk="1" hangingPunct="1"/>
              <a:t>16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270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83493F6-B897-4A18-A473-0B2FF0113790}" type="slidenum">
              <a:rPr lang="sk-SK">
                <a:latin typeface="Arial" charset="0"/>
              </a:rPr>
              <a:pPr eaLnBrk="1" hangingPunct="1"/>
              <a:t>17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373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9C4AD10-0C1F-4C20-B5FA-2CD6FFC6446C}" type="slidenum">
              <a:rPr lang="sk-SK">
                <a:latin typeface="Arial" charset="0"/>
              </a:rPr>
              <a:pPr eaLnBrk="1" hangingPunct="1"/>
              <a:t>18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475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E6D1FDA-B4FD-43AF-85EC-0C31650D3D82}" type="slidenum">
              <a:rPr lang="sk-SK">
                <a:latin typeface="Arial" charset="0"/>
              </a:rPr>
              <a:pPr eaLnBrk="1" hangingPunct="1"/>
              <a:t>19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5734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71C866C-A054-4D0C-BF8A-72F26BEB14F3}" type="slidenum">
              <a:rPr lang="sk-SK">
                <a:latin typeface="Arial" charset="0"/>
              </a:rPr>
              <a:pPr eaLnBrk="1" hangingPunct="1"/>
              <a:t>2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578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2829417-F148-46D1-82DC-D6524058410A}" type="slidenum">
              <a:rPr lang="sk-SK">
                <a:latin typeface="Arial" charset="0"/>
              </a:rPr>
              <a:pPr eaLnBrk="1" hangingPunct="1"/>
              <a:t>20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680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BAAE8D7-0BB1-4DA0-95F2-5B75BA036A34}" type="slidenum">
              <a:rPr lang="sk-SK">
                <a:latin typeface="Arial" charset="0"/>
              </a:rPr>
              <a:pPr eaLnBrk="1" hangingPunct="1"/>
              <a:t>21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782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B03E787-CA20-482A-84F3-4C2EFA184342}" type="slidenum">
              <a:rPr lang="sk-SK">
                <a:latin typeface="Arial" charset="0"/>
              </a:rPr>
              <a:pPr eaLnBrk="1" hangingPunct="1"/>
              <a:t>22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885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7E4D6D2-9B6D-4B14-ADDC-E8F6BD601E2B}" type="slidenum">
              <a:rPr lang="sk-SK">
                <a:latin typeface="Arial" charset="0"/>
              </a:rPr>
              <a:pPr eaLnBrk="1" hangingPunct="1"/>
              <a:t>23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987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306A65-60CC-474A-A49D-87AC5F3A7CF5}" type="slidenum">
              <a:rPr lang="sk-SK">
                <a:latin typeface="Arial" charset="0"/>
              </a:rPr>
              <a:pPr eaLnBrk="1" hangingPunct="1"/>
              <a:t>24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090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D90A02-13C4-43E7-8FC1-66D7FC4B11FF}" type="slidenum">
              <a:rPr lang="sk-SK">
                <a:latin typeface="Arial" charset="0"/>
              </a:rPr>
              <a:pPr eaLnBrk="1" hangingPunct="1"/>
              <a:t>25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192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D81CF39-73C8-4DBC-95FB-07BF208D24F2}" type="slidenum">
              <a:rPr lang="sk-SK">
                <a:latin typeface="Arial" charset="0"/>
              </a:rPr>
              <a:pPr eaLnBrk="1" hangingPunct="1"/>
              <a:t>26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294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9D8B9F-EB74-482B-99BB-A6AADF424EDD}" type="slidenum">
              <a:rPr lang="sk-SK">
                <a:latin typeface="Arial" charset="0"/>
              </a:rPr>
              <a:pPr eaLnBrk="1" hangingPunct="1"/>
              <a:t>27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397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0A35D52-7F77-4055-A993-F1222A269E5B}" type="slidenum">
              <a:rPr lang="sk-SK">
                <a:latin typeface="Arial" charset="0"/>
              </a:rPr>
              <a:pPr eaLnBrk="1" hangingPunct="1"/>
              <a:t>28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499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E031AA0-7472-4FE3-9551-9DE7E8CAFD1F}" type="slidenum">
              <a:rPr lang="sk-SK">
                <a:latin typeface="Arial" charset="0"/>
              </a:rPr>
              <a:pPr eaLnBrk="1" hangingPunct="1"/>
              <a:t>29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5837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EE55FC9-5EFD-4DA1-9CF6-68B744D895E9}" type="slidenum">
              <a:rPr lang="sk-SK">
                <a:latin typeface="Arial" charset="0"/>
              </a:rPr>
              <a:pPr eaLnBrk="1" hangingPunct="1"/>
              <a:t>3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602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08E51C-946F-49A9-AC15-B57517F36ACC}" type="slidenum">
              <a:rPr lang="sk-SK">
                <a:latin typeface="Arial" charset="0"/>
              </a:rPr>
              <a:pPr eaLnBrk="1" hangingPunct="1"/>
              <a:t>30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704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041FBCB-9539-41C8-9FAA-1E0D592F3FC8}" type="slidenum">
              <a:rPr lang="sk-SK">
                <a:latin typeface="Arial" charset="0"/>
              </a:rPr>
              <a:pPr eaLnBrk="1" hangingPunct="1"/>
              <a:t>31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806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654E135-C517-4C9C-BE79-02B50B3A68C9}" type="slidenum">
              <a:rPr lang="sk-SK">
                <a:latin typeface="Arial" charset="0"/>
              </a:rPr>
              <a:pPr eaLnBrk="1" hangingPunct="1"/>
              <a:t>32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909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C1D3550-5F2A-41AA-9DE5-C51BE64FDF18}" type="slidenum">
              <a:rPr lang="sk-SK">
                <a:latin typeface="Arial" charset="0"/>
              </a:rPr>
              <a:pPr eaLnBrk="1" hangingPunct="1"/>
              <a:t>33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011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0EAEC1E-737D-4FA6-9E7B-CF5C47919244}" type="slidenum">
              <a:rPr lang="sk-SK">
                <a:latin typeface="Arial" charset="0"/>
              </a:rPr>
              <a:pPr eaLnBrk="1" hangingPunct="1"/>
              <a:t>34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114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EABF454-8C60-4ABD-A2E3-E3E4026BF708}" type="slidenum">
              <a:rPr lang="sk-SK">
                <a:latin typeface="Arial" charset="0"/>
              </a:rPr>
              <a:pPr eaLnBrk="1" hangingPunct="1"/>
              <a:t>35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21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ABEF3FF-C03B-4E0A-ADFC-966293839018}" type="slidenum">
              <a:rPr lang="sk-SK">
                <a:latin typeface="Arial" charset="0"/>
              </a:rPr>
              <a:pPr eaLnBrk="1" hangingPunct="1"/>
              <a:t>36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31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5F831E8-574A-4AEF-B624-C50F10BBCD5A}" type="slidenum">
              <a:rPr lang="sk-SK">
                <a:latin typeface="Arial" charset="0"/>
              </a:rPr>
              <a:pPr eaLnBrk="1" hangingPunct="1"/>
              <a:t>37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421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D10319F-0C6E-458D-AE1A-5CAF4218AD15}" type="slidenum">
              <a:rPr lang="sk-SK">
                <a:latin typeface="Arial" charset="0"/>
              </a:rPr>
              <a:pPr eaLnBrk="1" hangingPunct="1"/>
              <a:t>38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523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46CC85E-232A-4285-B978-570612B5BAAF}" type="slidenum">
              <a:rPr lang="sk-SK">
                <a:latin typeface="Arial" charset="0"/>
              </a:rPr>
              <a:pPr eaLnBrk="1" hangingPunct="1"/>
              <a:t>39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5939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81F1621-D0E5-4397-9C57-BC7D1BA8CA54}" type="slidenum">
              <a:rPr lang="sk-SK">
                <a:latin typeface="Arial" charset="0"/>
              </a:rPr>
              <a:pPr eaLnBrk="1" hangingPunct="1"/>
              <a:t>4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626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E1790FA-3909-4AF6-BAC2-A8D7FD362DE7}" type="slidenum">
              <a:rPr lang="sk-SK">
                <a:latin typeface="Arial" charset="0"/>
              </a:rPr>
              <a:pPr eaLnBrk="1" hangingPunct="1"/>
              <a:t>40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728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0A8C7E2-02E7-4D22-89B6-F453B062021A}" type="slidenum">
              <a:rPr lang="sk-SK">
                <a:latin typeface="Arial" charset="0"/>
              </a:rPr>
              <a:pPr eaLnBrk="1" hangingPunct="1"/>
              <a:t>41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830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09471FC-0F93-4842-B629-3B64AAF60243}" type="slidenum">
              <a:rPr lang="sk-SK">
                <a:latin typeface="Arial" charset="0"/>
              </a:rPr>
              <a:pPr eaLnBrk="1" hangingPunct="1"/>
              <a:t>42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933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E5E7633-416A-46C9-9FB6-6FFBF1BB208C}" type="slidenum">
              <a:rPr lang="sk-SK">
                <a:latin typeface="Arial" charset="0"/>
              </a:rPr>
              <a:pPr eaLnBrk="1" hangingPunct="1"/>
              <a:t>43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035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EC86247-8C50-4C84-BF53-400D58CECC69}" type="slidenum">
              <a:rPr lang="sk-SK">
                <a:latin typeface="Arial" charset="0"/>
              </a:rPr>
              <a:pPr eaLnBrk="1" hangingPunct="1"/>
              <a:t>44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138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8067FF6-00A6-4175-ACB1-E8F43714CCD5}" type="slidenum">
              <a:rPr lang="sk-SK">
                <a:latin typeface="Arial" charset="0"/>
              </a:rPr>
              <a:pPr eaLnBrk="1" hangingPunct="1"/>
              <a:t>45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240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300BC5D-7091-4F84-A470-7D59C3512D73}" type="slidenum">
              <a:rPr lang="sk-SK">
                <a:latin typeface="Arial" charset="0"/>
              </a:rPr>
              <a:pPr eaLnBrk="1" hangingPunct="1"/>
              <a:t>46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342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5D4FD3A-65A3-4C7B-AC45-0DB82AC76BBD}" type="slidenum">
              <a:rPr lang="sk-SK">
                <a:latin typeface="Arial" charset="0"/>
              </a:rPr>
              <a:pPr eaLnBrk="1" hangingPunct="1"/>
              <a:t>47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445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5A10880-5A32-4C36-AE0B-B576EDE317AA}" type="slidenum">
              <a:rPr lang="sk-SK">
                <a:latin typeface="Arial" charset="0"/>
              </a:rPr>
              <a:pPr eaLnBrk="1" hangingPunct="1"/>
              <a:t>48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547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1DC1A69-1DB9-47B6-855C-C5B7E3E44E80}" type="slidenum">
              <a:rPr lang="sk-SK">
                <a:latin typeface="Arial" charset="0"/>
              </a:rPr>
              <a:pPr eaLnBrk="1" hangingPunct="1"/>
              <a:t>49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042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51B6C3F-9B37-4244-AE44-980AFCB2911E}" type="slidenum">
              <a:rPr lang="sk-SK">
                <a:latin typeface="Arial" charset="0"/>
              </a:rPr>
              <a:pPr eaLnBrk="1" hangingPunct="1"/>
              <a:t>5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650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F0C1FE6-62C8-443B-A581-EEEDE13C2FBF}" type="slidenum">
              <a:rPr lang="sk-SK">
                <a:latin typeface="Arial" charset="0"/>
              </a:rPr>
              <a:pPr eaLnBrk="1" hangingPunct="1"/>
              <a:t>50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752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6019B7E-85F4-472A-A96F-D8322BD97DF7}" type="slidenum">
              <a:rPr lang="sk-SK">
                <a:latin typeface="Arial" charset="0"/>
              </a:rPr>
              <a:pPr eaLnBrk="1" hangingPunct="1"/>
              <a:t>51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144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C21E23B-F086-40BC-B37B-E12B161C9C9E}" type="slidenum">
              <a:rPr lang="sk-SK">
                <a:latin typeface="Arial" charset="0"/>
              </a:rPr>
              <a:pPr eaLnBrk="1" hangingPunct="1"/>
              <a:t>6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246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3BE835C-F24F-438E-9641-2E7E66EFDA0F}" type="slidenum">
              <a:rPr lang="sk-SK">
                <a:latin typeface="Arial" charset="0"/>
              </a:rPr>
              <a:pPr eaLnBrk="1" hangingPunct="1"/>
              <a:t>7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349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15FE499-D7F7-41D0-A3E1-3E31928C27A7}" type="slidenum">
              <a:rPr lang="sk-SK">
                <a:latin typeface="Arial" charset="0"/>
              </a:rPr>
              <a:pPr eaLnBrk="1" hangingPunct="1"/>
              <a:t>8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451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5392AED-D554-4CE6-924C-22402F3A8CD2}" type="slidenum">
              <a:rPr lang="sk-SK">
                <a:latin typeface="Arial" charset="0"/>
              </a:rPr>
              <a:pPr eaLnBrk="1" hangingPunct="1"/>
              <a:t>9</a:t>
            </a:fld>
            <a:endParaRPr lang="sk-SK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2DF452-99DD-41E0-9E93-B5E941E17A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205401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7710A-2C29-4554-BF58-DF93E7717F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328176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38B4-A91E-4FDB-A819-602CCBB4F4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444390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A39B2-4D3F-46BB-8EF4-DB389C350D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056353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D72D5-ABC4-45CF-8BBA-F26368F0C18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653468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A05A2-844F-47D1-BCFE-193CAE3A2F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805379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F9D31-7C59-4CE5-9139-B581244032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354898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66D8-20B2-4D98-BC84-62FA7790D5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98972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9B9D-3F6F-4460-B37D-D080E1782E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944379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39EC-47AD-46B2-A870-741E23E801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834085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9FCB-9D37-47DB-BBB5-C0C6637E5B7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800497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A2276-B104-48BC-B0A5-03A3CC677E8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80634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75878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7587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587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587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587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2C5F70-9609-4A2D-93DC-C30BCBA35E2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sk-SK" sz="6700" b="1" smtClean="0">
                <a:latin typeface="Times New Roman" pitchFamily="18" charset="0"/>
              </a:rPr>
              <a:t>MONITOR 9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smtClean="0">
                <a:latin typeface="Times New Roman" pitchFamily="18" charset="0"/>
              </a:rPr>
              <a:t>2006 – A, B, forma A (7253), forma B (4108)</a:t>
            </a:r>
          </a:p>
          <a:p>
            <a:pPr eaLnBrk="1" hangingPunct="1"/>
            <a:endParaRPr lang="sk-SK" smtClean="0">
              <a:latin typeface="Times New Roman" pitchFamily="18" charset="0"/>
            </a:endParaRPr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</p:txBody>
      </p:sp>
      <p:pic>
        <p:nvPicPr>
          <p:cNvPr id="658436" name="Picture 4" descr="velke179"/>
          <p:cNvPicPr>
            <a:picLocks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4149725"/>
            <a:ext cx="2208213" cy="1800225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4" grpId="0"/>
      <p:bldP spid="6584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9. Určte koľko stupňov má najmenší vnútorný uhol trojuholníka ABC ak viete, že veľkosti jeho vnútorných uhlov sú v pomere </a:t>
            </a:r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k-SK" sz="2800" b="1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k-SK" sz="2800" b="1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sk-SK" sz="2800" b="1" smtClean="0">
                <a:latin typeface="Times New Roman" pitchFamily="18" charset="0"/>
                <a:cs typeface="Times New Roman" pitchFamily="18" charset="0"/>
              </a:rPr>
              <a:t> = 4 : 3 : 2</a:t>
            </a:r>
            <a:r>
              <a:rPr lang="sk-SK" sz="2800" b="1" smtClean="0">
                <a:latin typeface="Times New Roman" pitchFamily="18" charset="0"/>
              </a:rPr>
              <a:t>.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Súčet vnútorných uhlov v trojuholníku je 180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  <a:r>
              <a:rPr lang="sk-SK" sz="2400" b="1" smtClean="0"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4d + 3d + 2d = 9 d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9 dielov..................... 180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1 diel.......................... 180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  <a:r>
              <a:rPr lang="sk-SK" sz="2400" b="1" smtClean="0">
                <a:latin typeface="Times New Roman" pitchFamily="18" charset="0"/>
              </a:rPr>
              <a:t> : 9 = 20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2 diely........................2 . 20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  <a:r>
              <a:rPr lang="sk-SK" sz="2400" b="1" smtClean="0">
                <a:latin typeface="Times New Roman" pitchFamily="18" charset="0"/>
              </a:rPr>
              <a:t> = 40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Najmenší uhol má </a:t>
            </a:r>
            <a:r>
              <a:rPr lang="sk-SK" sz="2400" b="1" u="sng" smtClean="0">
                <a:latin typeface="Times New Roman" pitchFamily="18" charset="0"/>
              </a:rPr>
              <a:t>40</a:t>
            </a:r>
            <a:r>
              <a:rPr lang="sk-SK" sz="2400" b="1" baseline="40000" smtClean="0">
                <a:latin typeface="Times New Roman" pitchFamily="18" charset="0"/>
              </a:rPr>
              <a:t>o</a:t>
            </a:r>
            <a:r>
              <a:rPr lang="sk-SK" sz="2400" b="1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4" grpId="0"/>
      <p:bldP spid="67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10. Vypočítajte a výsledok vyjadrite v základnom tvare:</a:t>
            </a:r>
            <a:r>
              <a:rPr lang="sk-SK" sz="2400" b="1" smtClean="0">
                <a:latin typeface="Times New Roman" pitchFamily="18" charset="0"/>
              </a:rPr>
              <a:t> </a:t>
            </a:r>
            <a:br>
              <a:rPr lang="sk-SK" sz="2400" b="1" smtClean="0">
                <a:latin typeface="Times New Roman" pitchFamily="18" charset="0"/>
              </a:rPr>
            </a:b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sk-SK" sz="2400" b="1" u="sng" smtClean="0">
              <a:latin typeface="Times New Roman" pitchFamily="18" charset="0"/>
            </a:endParaRP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80965" name="Object 5"/>
          <p:cNvGraphicFramePr>
            <a:graphicFrameLocks noChangeAspect="1"/>
          </p:cNvGraphicFramePr>
          <p:nvPr/>
        </p:nvGraphicFramePr>
        <p:xfrm>
          <a:off x="1692275" y="620713"/>
          <a:ext cx="15843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4" imgW="812447" imgH="444307" progId="Equation.3">
                  <p:embed/>
                </p:oleObj>
              </mc:Choice>
              <mc:Fallback>
                <p:oleObj name="Rovnice" r:id="rId4" imgW="812447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620713"/>
                        <a:ext cx="15843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80968" name="Object 8"/>
          <p:cNvGraphicFramePr>
            <a:graphicFrameLocks noChangeAspect="1"/>
          </p:cNvGraphicFramePr>
          <p:nvPr/>
        </p:nvGraphicFramePr>
        <p:xfrm>
          <a:off x="611188" y="1844675"/>
          <a:ext cx="5257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6" imgW="2476500" imgH="444500" progId="Equation.3">
                  <p:embed/>
                </p:oleObj>
              </mc:Choice>
              <mc:Fallback>
                <p:oleObj name="Rovnice" r:id="rId6" imgW="24765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525780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6809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6809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11. Súčet dvoch čísel je -10,5 a rozdiel týchto dvoch čísel je 3,5. Potom súčin týchto dvoch čísel je: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24,5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49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-49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-24,5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/>
      <p:bldP spid="68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11. Súčet dvoch čísel je -10,5 a rozdiel týchto dvoch čísel je 3,5. Potom súčin týchto dvoch čísel je: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Nech prvé číslo je x, druhé y, potom: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x + y = -10,5			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u="sng" smtClean="0">
                <a:latin typeface="Times New Roman" pitchFamily="18" charset="0"/>
              </a:rPr>
              <a:t>x – y = 3,5</a:t>
            </a:r>
            <a:r>
              <a:rPr lang="sk-SK" sz="2300" b="1" smtClean="0">
                <a:latin typeface="Times New Roman" pitchFamily="18" charset="0"/>
              </a:rPr>
              <a:t>			          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    2x = -7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      x = -3,5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-3,5 + y = -10,5	/+3,5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           y = -7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x . y = -3,5 . (-7) = </a:t>
            </a:r>
            <a:r>
              <a:rPr lang="sk-SK" sz="2300" b="1" u="sng" smtClean="0">
                <a:latin typeface="Times New Roman" pitchFamily="18" charset="0"/>
              </a:rPr>
              <a:t>24,5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6" dur="500" fill="hold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0" grpId="0"/>
      <p:bldP spid="68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12. Podielom najmenšieho spoločného násobku a najväčšieho spoločného deliteľa čísel 150 a 90 je:</a:t>
            </a:r>
            <a:r>
              <a:rPr lang="sk-SK" sz="25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60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15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42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u="sng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sk-SK" sz="2400" b="1" u="sng" smtClean="0">
                <a:latin typeface="Times New Roman" pitchFamily="18" charset="0"/>
              </a:rPr>
              <a:t>                                    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u="sng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u="sng" smtClean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84036" name="Object 4"/>
          <p:cNvGraphicFramePr>
            <a:graphicFrameLocks noChangeAspect="1"/>
          </p:cNvGraphicFramePr>
          <p:nvPr/>
        </p:nvGraphicFramePr>
        <p:xfrm>
          <a:off x="1116013" y="4149725"/>
          <a:ext cx="4238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e" r:id="rId4" imgW="215713" imgH="406048" progId="Equation.3">
                  <p:embed/>
                </p:oleObj>
              </mc:Choice>
              <mc:Fallback>
                <p:oleObj name="Rovnice" r:id="rId4" imgW="215713" imgH="4060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149725"/>
                        <a:ext cx="4238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3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4" grpId="0"/>
      <p:bldP spid="68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12. Podielom najmenšieho spoločného násobku a najväčšieho spoločného deliteľa čísel 150 a 90 je:</a:t>
            </a:r>
            <a:r>
              <a:rPr lang="sk-SK" sz="25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150 = 15 . 10 = 2 . 3 . 5 . 5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90 = 9 . 10 = 2 . 3 . 3 . 5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nsn(90, 150) = 2 . 3 . 5 . 5 . 3 = 450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NSD(90, 150) = 2 . 3 . 5 = 30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450 : 30 = </a:t>
            </a:r>
            <a:r>
              <a:rPr lang="sk-SK" sz="2300" b="1" u="sng" smtClean="0">
                <a:latin typeface="Times New Roman" pitchFamily="18" charset="0"/>
              </a:rPr>
              <a:t>15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8" dur="5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6" grpId="0"/>
      <p:bldP spid="687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13. Útvar na obrázku je sieť kocky s objemom 8 cm</a:t>
            </a:r>
            <a:r>
              <a:rPr lang="sk-SK" sz="2800" b="1" baseline="30000" smtClean="0">
                <a:latin typeface="Times New Roman" pitchFamily="18" charset="0"/>
              </a:rPr>
              <a:t>3</a:t>
            </a:r>
            <a:r>
              <a:rPr lang="sk-SK" sz="2400" b="1" smtClean="0">
                <a:latin typeface="Times New Roman" pitchFamily="18" charset="0"/>
              </a:rPr>
              <a:t>. Aký je obvod tohto útvaru?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14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56</a:t>
            </a:r>
          </a:p>
        </p:txBody>
      </p:sp>
      <p:pic>
        <p:nvPicPr>
          <p:cNvPr id="68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924050"/>
            <a:ext cx="41433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0" grpId="0"/>
      <p:bldP spid="6881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13. Útvar na obrázku je sieť kocky s objemom 8 cm</a:t>
            </a:r>
            <a:r>
              <a:rPr lang="sk-SK" sz="2800" b="1" baseline="30000" smtClean="0">
                <a:latin typeface="Times New Roman" pitchFamily="18" charset="0"/>
              </a:rPr>
              <a:t>3</a:t>
            </a:r>
            <a:r>
              <a:rPr lang="sk-SK" sz="2400" b="1" smtClean="0">
                <a:latin typeface="Times New Roman" pitchFamily="18" charset="0"/>
              </a:rPr>
              <a:t>. Aký je obvod tohto útvaru?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V = 8 cm</a:t>
            </a:r>
            <a:r>
              <a:rPr lang="sk-SK" sz="2300" b="1" baseline="30000" smtClean="0">
                <a:latin typeface="Times New Roman" pitchFamily="18" charset="0"/>
              </a:rPr>
              <a:t>3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a = ... cm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u="sng" smtClean="0">
                <a:latin typeface="Times New Roman" pitchFamily="18" charset="0"/>
              </a:rPr>
              <a:t>o = ... cm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V = a</a:t>
            </a:r>
            <a:r>
              <a:rPr lang="sk-SK" sz="2300" b="1" baseline="30000" smtClean="0">
                <a:latin typeface="Times New Roman" pitchFamily="18" charset="0"/>
              </a:rPr>
              <a:t>3</a:t>
            </a:r>
            <a:r>
              <a:rPr lang="sk-SK" sz="2300" b="1" smtClean="0">
                <a:latin typeface="Times New Roman" pitchFamily="18" charset="0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a</a:t>
            </a:r>
            <a:r>
              <a:rPr lang="sk-SK" sz="2300" b="1" baseline="30000" smtClean="0">
                <a:latin typeface="Times New Roman" pitchFamily="18" charset="0"/>
              </a:rPr>
              <a:t>3</a:t>
            </a:r>
            <a:r>
              <a:rPr lang="sk-SK" sz="2300" b="1" smtClean="0">
                <a:latin typeface="Times New Roman" pitchFamily="18" charset="0"/>
              </a:rPr>
              <a:t> = 8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a =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a = 2 (cm)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o =  14 . 2 = 28 (cm)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</p:txBody>
      </p:sp>
      <p:pic>
        <p:nvPicPr>
          <p:cNvPr id="6891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924050"/>
            <a:ext cx="41433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89157" name="Object 5"/>
          <p:cNvGraphicFramePr>
            <a:graphicFrameLocks noChangeAspect="1"/>
          </p:cNvGraphicFramePr>
          <p:nvPr/>
        </p:nvGraphicFramePr>
        <p:xfrm>
          <a:off x="1116013" y="3859213"/>
          <a:ext cx="503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5" imgW="241300" imgH="228600" progId="Equation.3">
                  <p:embed/>
                </p:oleObj>
              </mc:Choice>
              <mc:Fallback>
                <p:oleObj name="Rovnice" r:id="rId5" imgW="241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859213"/>
                        <a:ext cx="503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5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68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6" dur="500" fill="hold"/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4" grpId="0"/>
      <p:bldP spid="689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14. Stavebný pozemok s rozmermi 110 x 154 m určený na výstavbu rodinných domov je potrebné rozdeliť na rovnako veľké štvorcové parcely s čo najväčšou výmerou. Koľko takýchto stavebných parciel v</a:t>
            </a:r>
            <a:r>
              <a:rPr lang="en-US" sz="2400" b="1" smtClean="0">
                <a:latin typeface="Times New Roman" pitchFamily="18" charset="0"/>
              </a:rPr>
              <a:t>z</a:t>
            </a:r>
            <a:r>
              <a:rPr lang="sk-SK" sz="2400" b="1" smtClean="0">
                <a:latin typeface="Times New Roman" pitchFamily="18" charset="0"/>
              </a:rPr>
              <a:t>nikne? 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140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70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35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8" grpId="0"/>
      <p:bldP spid="69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14. Stavebný pozemok s rozmermi 110 x 154 m určený na výstavbu rodinných domov je potrebné rozdeliť na rovnako veľké štvorcové parcely s čo najväčšou výmerou. Koľko takýchto stavebných parciel v</a:t>
            </a:r>
            <a:r>
              <a:rPr lang="en-US" sz="2400" b="1" smtClean="0">
                <a:latin typeface="Times New Roman" pitchFamily="18" charset="0"/>
              </a:rPr>
              <a:t>z</a:t>
            </a:r>
            <a:r>
              <a:rPr lang="sk-SK" sz="2400" b="1" smtClean="0">
                <a:latin typeface="Times New Roman" pitchFamily="18" charset="0"/>
              </a:rPr>
              <a:t>nikne? 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110 = 11 . 10 = 2 . 5 . 11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154 = 2 . 77 = 2 . 7 . 11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NSD(110, 154) = 2 . 11 = 22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110 : 22 = 5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154 : 22 = 7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5 . 7 = 35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9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9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9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5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2" grpId="0"/>
      <p:bldP spid="6912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1. Vypočítajte: 3</a:t>
            </a:r>
            <a:r>
              <a:rPr lang="sk-SK" sz="2800" b="1" baseline="30000" smtClean="0">
                <a:latin typeface="Times New Roman" pitchFamily="18" charset="0"/>
              </a:rPr>
              <a:t>3</a:t>
            </a:r>
            <a:r>
              <a:rPr lang="sk-SK" sz="2800" b="1" smtClean="0">
                <a:latin typeface="Times New Roman" pitchFamily="18" charset="0"/>
              </a:rPr>
              <a:t> – 5</a:t>
            </a:r>
            <a:r>
              <a:rPr lang="sk-SK" sz="2800" b="1" baseline="30000" smtClean="0">
                <a:latin typeface="Times New Roman" pitchFamily="18" charset="0"/>
              </a:rPr>
              <a:t>2</a:t>
            </a:r>
            <a:r>
              <a:rPr lang="sk-SK" sz="2800" b="1" smtClean="0">
                <a:latin typeface="Times New Roman" pitchFamily="18" charset="0"/>
              </a:rPr>
              <a:t> =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3</a:t>
            </a:r>
            <a:r>
              <a:rPr lang="sk-SK" sz="2400" b="1" baseline="30000" smtClean="0">
                <a:latin typeface="Times New Roman" pitchFamily="18" charset="0"/>
              </a:rPr>
              <a:t>3</a:t>
            </a:r>
            <a:r>
              <a:rPr lang="sk-SK" sz="2400" b="1" smtClean="0">
                <a:latin typeface="Times New Roman" pitchFamily="18" charset="0"/>
              </a:rPr>
              <a:t> – 5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= 27 – 25 = </a:t>
            </a:r>
            <a:r>
              <a:rPr lang="sk-SK" sz="2400" b="1" u="sng" smtClean="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2" grpId="0"/>
      <p:bldP spid="6604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15. V žrebovacom zariadení sú štartovné čísla od 1 do 20. Aká je pravdepodobnosť, že si prvý žrebujúci pretekár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 v zjazdovom lyžovaní  vyžrebuje číslo menšie ako 6? 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u="sng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u="sng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u="sng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u="sng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sk-SK" sz="2800" b="1" u="sng" smtClean="0">
                <a:latin typeface="Times New Roman" pitchFamily="18" charset="0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800" b="1" u="sng" smtClean="0">
                <a:latin typeface="Times New Roman" pitchFamily="18" charset="0"/>
              </a:rPr>
              <a:t>                                   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</p:txBody>
      </p:sp>
      <p:graphicFrame>
        <p:nvGraphicFramePr>
          <p:cNvPr id="692231" name="Object 7"/>
          <p:cNvGraphicFramePr>
            <a:graphicFrameLocks noChangeAspect="1"/>
          </p:cNvGraphicFramePr>
          <p:nvPr/>
        </p:nvGraphicFramePr>
        <p:xfrm>
          <a:off x="1187450" y="1700213"/>
          <a:ext cx="4016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Rovnice" r:id="rId4" imgW="228501" imgH="406224" progId="Equation.3">
                  <p:embed/>
                </p:oleObj>
              </mc:Choice>
              <mc:Fallback>
                <p:oleObj name="Rovnice" r:id="rId4" imgW="228501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401638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2230" name="Object 6"/>
          <p:cNvGraphicFramePr>
            <a:graphicFrameLocks noChangeAspect="1"/>
          </p:cNvGraphicFramePr>
          <p:nvPr/>
        </p:nvGraphicFramePr>
        <p:xfrm>
          <a:off x="1187450" y="2492375"/>
          <a:ext cx="3841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Rovnice" r:id="rId6" imgW="215713" imgH="406048" progId="Equation.3">
                  <p:embed/>
                </p:oleObj>
              </mc:Choice>
              <mc:Fallback>
                <p:oleObj name="Rovnice" r:id="rId6" imgW="215713" imgH="40604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384175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2229" name="Object 5"/>
          <p:cNvGraphicFramePr>
            <a:graphicFrameLocks noChangeAspect="1"/>
          </p:cNvGraphicFramePr>
          <p:nvPr/>
        </p:nvGraphicFramePr>
        <p:xfrm>
          <a:off x="1258888" y="3357563"/>
          <a:ext cx="2682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Rovnice" r:id="rId8" imgW="152268" imgH="406048" progId="Equation.3">
                  <p:embed/>
                </p:oleObj>
              </mc:Choice>
              <mc:Fallback>
                <p:oleObj name="Rovnice" r:id="rId8" imgW="152268" imgH="40604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357563"/>
                        <a:ext cx="2682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2228" name="Object 4"/>
          <p:cNvGraphicFramePr>
            <a:graphicFrameLocks noChangeAspect="1"/>
          </p:cNvGraphicFramePr>
          <p:nvPr/>
        </p:nvGraphicFramePr>
        <p:xfrm>
          <a:off x="1258888" y="4221163"/>
          <a:ext cx="2682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ovnice" r:id="rId10" imgW="152268" imgH="406048" progId="Equation.3">
                  <p:embed/>
                </p:oleObj>
              </mc:Choice>
              <mc:Fallback>
                <p:oleObj name="Rovnice" r:id="rId10" imgW="152268" imgH="4060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221163"/>
                        <a:ext cx="2682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9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9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3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69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74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69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6" grpId="0"/>
      <p:bldP spid="6922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15. V žrebovacom zariadení sú štartovné čísla od 1 do 20. Aká je pravdepodobnosť, že si prvý žrebujúci pretekár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 v zjazdovom lyžovaní  vyžrebuje číslo menšie ako 6? 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Počet všetkých udalostí.......................20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Počet priaznivých udalostí...................5 (čísla: 1, 2, 3, 4, 5)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Pravdepodobnosť = 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sk-SK" sz="2800" b="1" u="sng" smtClean="0">
                <a:latin typeface="Times New Roman" pitchFamily="18" charset="0"/>
              </a:rPr>
              <a:t>                                 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93260" name="Object 12"/>
          <p:cNvGraphicFramePr>
            <a:graphicFrameLocks noChangeAspect="1"/>
          </p:cNvGraphicFramePr>
          <p:nvPr/>
        </p:nvGraphicFramePr>
        <p:xfrm>
          <a:off x="3276600" y="2924175"/>
          <a:ext cx="8651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Rovnice" r:id="rId4" imgW="457002" imgH="406224" progId="Equation.3">
                  <p:embed/>
                </p:oleObj>
              </mc:Choice>
              <mc:Fallback>
                <p:oleObj name="Rovnice" r:id="rId4" imgW="457002" imgH="4062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24175"/>
                        <a:ext cx="865188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3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3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69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9" dur="500" fill="hold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0" grpId="0"/>
      <p:bldP spid="6932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16. Valec má objem 200 litrov. Aký objem má druhý valec, ktorý je dvakrát širší a má polovičnú výšku? (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= 3,14)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200 litrov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400 litrov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314 litrov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157 litrov</a:t>
            </a:r>
          </a:p>
        </p:txBody>
      </p:sp>
      <p:sp>
        <p:nvSpPr>
          <p:cNvPr id="695300" name="Oval 4"/>
          <p:cNvSpPr>
            <a:spLocks noChangeArrowheads="1"/>
          </p:cNvSpPr>
          <p:nvPr/>
        </p:nvSpPr>
        <p:spPr bwMode="auto">
          <a:xfrm>
            <a:off x="2843213" y="3213100"/>
            <a:ext cx="165735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5301" name="Oval 5"/>
          <p:cNvSpPr>
            <a:spLocks noChangeArrowheads="1"/>
          </p:cNvSpPr>
          <p:nvPr/>
        </p:nvSpPr>
        <p:spPr bwMode="auto">
          <a:xfrm>
            <a:off x="2843213" y="4652963"/>
            <a:ext cx="165735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5302" name="Line 6"/>
          <p:cNvSpPr>
            <a:spLocks noChangeShapeType="1"/>
          </p:cNvSpPr>
          <p:nvPr/>
        </p:nvSpPr>
        <p:spPr bwMode="auto">
          <a:xfrm flipV="1">
            <a:off x="2843213" y="3429000"/>
            <a:ext cx="0" cy="1443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95303" name="Line 7"/>
          <p:cNvSpPr>
            <a:spLocks noChangeShapeType="1"/>
          </p:cNvSpPr>
          <p:nvPr/>
        </p:nvSpPr>
        <p:spPr bwMode="auto">
          <a:xfrm flipV="1">
            <a:off x="4500563" y="3429000"/>
            <a:ext cx="0" cy="1443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95304" name="Oval 8"/>
          <p:cNvSpPr>
            <a:spLocks noChangeArrowheads="1"/>
          </p:cNvSpPr>
          <p:nvPr/>
        </p:nvSpPr>
        <p:spPr bwMode="auto">
          <a:xfrm>
            <a:off x="5003800" y="4005263"/>
            <a:ext cx="3600450" cy="685800"/>
          </a:xfrm>
          <a:prstGeom prst="ellipse">
            <a:avLst/>
          </a:prstGeom>
          <a:solidFill>
            <a:srgbClr val="3333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5305" name="Oval 9"/>
          <p:cNvSpPr>
            <a:spLocks noChangeArrowheads="1"/>
          </p:cNvSpPr>
          <p:nvPr/>
        </p:nvSpPr>
        <p:spPr bwMode="auto">
          <a:xfrm>
            <a:off x="5003800" y="4941888"/>
            <a:ext cx="3600450" cy="685800"/>
          </a:xfrm>
          <a:prstGeom prst="ellipse">
            <a:avLst/>
          </a:prstGeom>
          <a:solidFill>
            <a:srgbClr val="3333CC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5306" name="Line 10"/>
          <p:cNvSpPr>
            <a:spLocks noChangeShapeType="1"/>
          </p:cNvSpPr>
          <p:nvPr/>
        </p:nvSpPr>
        <p:spPr bwMode="auto">
          <a:xfrm flipV="1">
            <a:off x="5003800" y="4365625"/>
            <a:ext cx="0" cy="9144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95307" name="Line 11"/>
          <p:cNvSpPr>
            <a:spLocks noChangeShapeType="1"/>
          </p:cNvSpPr>
          <p:nvPr/>
        </p:nvSpPr>
        <p:spPr bwMode="auto">
          <a:xfrm flipV="1">
            <a:off x="8604250" y="4365625"/>
            <a:ext cx="0" cy="9144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9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9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9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9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9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9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8" grpId="0"/>
      <p:bldP spid="695299" grpId="0" build="p"/>
      <p:bldP spid="695300" grpId="0" animBg="1"/>
      <p:bldP spid="695301" grpId="0" animBg="1"/>
      <p:bldP spid="695302" grpId="0" animBg="1"/>
      <p:bldP spid="695303" grpId="0" animBg="1"/>
      <p:bldP spid="695304" grpId="0" animBg="1"/>
      <p:bldP spid="695305" grpId="0" animBg="1"/>
      <p:bldP spid="695306" grpId="0" animBg="1"/>
      <p:bldP spid="6953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16. Valec má objem 200 litrov. Aký objem má druhý valec, ktorý je dvakrát širší a má polovičnú výšku? (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= 3,14)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Nech objem prvého valca je V, objem druhého V´. Potom: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 =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. r</a:t>
            </a:r>
            <a:r>
              <a:rPr lang="sk-SK" sz="24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. v, kde r je polomer a v výška prvého valca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V´ =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. (2r)</a:t>
            </a:r>
            <a:r>
              <a:rPr lang="sk-SK" sz="24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. (v:2) odkiaľ po úprave dostávame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V´ = 2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. r</a:t>
            </a:r>
            <a:r>
              <a:rPr lang="sk-SK" sz="24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. v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V´ = 2V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Objem druhého valca je 2 . V = 2 . 200 = 400 (litrov)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96324" name="Oval 4"/>
          <p:cNvSpPr>
            <a:spLocks noChangeArrowheads="1"/>
          </p:cNvSpPr>
          <p:nvPr/>
        </p:nvSpPr>
        <p:spPr bwMode="auto">
          <a:xfrm>
            <a:off x="2987675" y="3068638"/>
            <a:ext cx="1600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6325" name="Oval 5"/>
          <p:cNvSpPr>
            <a:spLocks noChangeArrowheads="1"/>
          </p:cNvSpPr>
          <p:nvPr/>
        </p:nvSpPr>
        <p:spPr bwMode="auto">
          <a:xfrm>
            <a:off x="2987675" y="4437063"/>
            <a:ext cx="1600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6326" name="Line 6"/>
          <p:cNvSpPr>
            <a:spLocks noChangeShapeType="1"/>
          </p:cNvSpPr>
          <p:nvPr/>
        </p:nvSpPr>
        <p:spPr bwMode="auto">
          <a:xfrm flipV="1">
            <a:off x="2987675" y="3284538"/>
            <a:ext cx="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96327" name="Line 7"/>
          <p:cNvSpPr>
            <a:spLocks noChangeShapeType="1"/>
          </p:cNvSpPr>
          <p:nvPr/>
        </p:nvSpPr>
        <p:spPr bwMode="auto">
          <a:xfrm flipV="1">
            <a:off x="4572000" y="3357563"/>
            <a:ext cx="0" cy="1298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96328" name="Oval 8"/>
          <p:cNvSpPr>
            <a:spLocks noChangeArrowheads="1"/>
          </p:cNvSpPr>
          <p:nvPr/>
        </p:nvSpPr>
        <p:spPr bwMode="auto">
          <a:xfrm>
            <a:off x="5148263" y="3213100"/>
            <a:ext cx="3600450" cy="685800"/>
          </a:xfrm>
          <a:prstGeom prst="ellipse">
            <a:avLst/>
          </a:prstGeom>
          <a:solidFill>
            <a:srgbClr val="3333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6329" name="Oval 9"/>
          <p:cNvSpPr>
            <a:spLocks noChangeArrowheads="1"/>
          </p:cNvSpPr>
          <p:nvPr/>
        </p:nvSpPr>
        <p:spPr bwMode="auto">
          <a:xfrm>
            <a:off x="5148263" y="4076700"/>
            <a:ext cx="3600450" cy="685800"/>
          </a:xfrm>
          <a:prstGeom prst="ellipse">
            <a:avLst/>
          </a:prstGeom>
          <a:solidFill>
            <a:srgbClr val="3333CC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96330" name="Line 10"/>
          <p:cNvSpPr>
            <a:spLocks noChangeShapeType="1"/>
          </p:cNvSpPr>
          <p:nvPr/>
        </p:nvSpPr>
        <p:spPr bwMode="auto">
          <a:xfrm flipV="1">
            <a:off x="5148263" y="3573463"/>
            <a:ext cx="0" cy="841375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96331" name="Line 11"/>
          <p:cNvSpPr>
            <a:spLocks noChangeShapeType="1"/>
          </p:cNvSpPr>
          <p:nvPr/>
        </p:nvSpPr>
        <p:spPr bwMode="auto">
          <a:xfrm flipV="1">
            <a:off x="8748713" y="3573463"/>
            <a:ext cx="0" cy="8636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9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9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9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9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8" dur="500" fill="hold"/>
                                        <p:tgtEl>
                                          <p:spTgt spid="69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2" grpId="0"/>
      <p:bldP spid="696323" grpId="0" build="p"/>
      <p:bldP spid="696324" grpId="0" animBg="1"/>
      <p:bldP spid="696325" grpId="0" animBg="1"/>
      <p:bldP spid="696326" grpId="0" animBg="1"/>
      <p:bldP spid="696327" grpId="0" animBg="1"/>
      <p:bldP spid="696328" grpId="0" animBg="1"/>
      <p:bldP spid="696329" grpId="0" animBg="1"/>
      <p:bldP spid="696330" grpId="0" animBg="1"/>
      <p:bldP spid="6963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17. Riešením lineárnej nerovnice 7x + 10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12x – 55 sú všetky</a:t>
            </a:r>
            <a:r>
              <a:rPr lang="sk-SK" sz="2400" b="1" smtClean="0">
                <a:latin typeface="Times New Roman" pitchFamily="18" charset="0"/>
              </a:rPr>
              <a:t> čísla x, pre ktoré platí: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x </a:t>
            </a:r>
            <a:r>
              <a:rPr lang="en-US" sz="2400" b="1" smtClean="0">
                <a:latin typeface="Times New Roman" pitchFamily="18" charset="0"/>
              </a:rPr>
              <a:t>&lt; 13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x &gt; 13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x &lt; -13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x &gt; -13</a:t>
            </a:r>
            <a:endParaRPr lang="sk-SK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6" grpId="0"/>
      <p:bldP spid="6973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17. Riešením lineárnej nerovnice 7x + 10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12x – 55 sú všetky</a:t>
            </a:r>
            <a:r>
              <a:rPr lang="sk-SK" sz="2400" b="1" smtClean="0">
                <a:latin typeface="Times New Roman" pitchFamily="18" charset="0"/>
              </a:rPr>
              <a:t> čísla x, pre ktoré platí: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sz="2300" b="1" smtClean="0">
                <a:latin typeface="Times New Roman" pitchFamily="18" charset="0"/>
              </a:rPr>
              <a:t>7x + 10 &gt; 12x – 55			/-10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300" b="1" smtClean="0">
                <a:latin typeface="Times New Roman" pitchFamily="18" charset="0"/>
              </a:rPr>
              <a:t>        7x &gt; 12x – 65			/-12x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300" b="1" smtClean="0">
                <a:latin typeface="Times New Roman" pitchFamily="18" charset="0"/>
              </a:rPr>
              <a:t>       -5x &gt; -65	</a:t>
            </a:r>
            <a:r>
              <a:rPr lang="sk-SK" sz="2300" b="1" smtClean="0">
                <a:latin typeface="Times New Roman" pitchFamily="18" charset="0"/>
              </a:rPr>
              <a:t>	</a:t>
            </a:r>
            <a:r>
              <a:rPr lang="en-US" sz="2300" b="1" smtClean="0">
                <a:latin typeface="Times New Roman" pitchFamily="18" charset="0"/>
              </a:rPr>
              <a:t>		 /</a:t>
            </a:r>
            <a:r>
              <a:rPr lang="sk-SK" sz="2300" b="1" smtClean="0">
                <a:latin typeface="Times New Roman" pitchFamily="18" charset="0"/>
              </a:rPr>
              <a:t>:(</a:t>
            </a:r>
            <a:r>
              <a:rPr lang="en-US" sz="2300" b="1" smtClean="0">
                <a:latin typeface="Times New Roman" pitchFamily="18" charset="0"/>
              </a:rPr>
              <a:t>-5</a:t>
            </a:r>
            <a:r>
              <a:rPr lang="sk-SK" sz="2300" b="1" smtClean="0">
                <a:latin typeface="Times New Roman" pitchFamily="18" charset="0"/>
              </a:rPr>
              <a:t>)</a:t>
            </a: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300" b="1" smtClean="0">
                <a:latin typeface="Times New Roman" pitchFamily="18" charset="0"/>
              </a:rPr>
              <a:t>          x &lt; 13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sk-SK" sz="36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7" dur="500" fill="hold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0" grpId="0"/>
      <p:bldP spid="6983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18. Osem nákladných áut odvezie na skládku za 5 pracov-ných dní 2 400 vriec komunálneho odpadu. O koľko viac vriec odpadu odvezie 7 áut za 7 dní?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o 980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o 540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o 2 940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o 420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4" grpId="0"/>
      <p:bldP spid="6993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18. Osem nákladných áut odvezie na skládku za 5 pracov-ných dní 2 400 vriec komunálneho odpadu. O koľko viac vriec odpadu odvezie 7 áut za 7 dní?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8 áut....................5 dní....................2 400 vriec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 auto..................5 dní....................2 400 : 8 = 300 vriec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 auto..................1 deň...................300 : 5 = 60 vriec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 auto..................7 dní....................60 . 7 = 420 vriec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7 áut....................7 dní....................420 . 7 = 2 940 vriec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2 940 – 2 400 = 540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7 áut odvezie za  7 dní o 540 vriec odpadu viac.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1" dur="500" fill="hold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8" grpId="0"/>
      <p:bldP spid="70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19. Obdĺžnik PQRS (obr.) je rozdelený na dva podobné obdĺžniky O</a:t>
            </a:r>
            <a:r>
              <a:rPr lang="sk-SK" sz="2400" b="1" baseline="-25000" smtClean="0">
                <a:latin typeface="Times New Roman" pitchFamily="18" charset="0"/>
              </a:rPr>
              <a:t>1</a:t>
            </a:r>
            <a:r>
              <a:rPr lang="sk-SK" sz="2400" b="1" smtClean="0">
                <a:latin typeface="Times New Roman" pitchFamily="18" charset="0"/>
              </a:rPr>
              <a:t> a O</a:t>
            </a:r>
            <a:r>
              <a:rPr lang="sk-SK" sz="2400" b="1" baseline="-25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. Veľkosti menších strán týchto obdĺžnikov sú 6 cm a 3 cm. Obsah obdĺžnika PQRS je: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72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54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Nedá sa jednoznačne určiť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90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</a:p>
        </p:txBody>
      </p:sp>
      <p:pic>
        <p:nvPicPr>
          <p:cNvPr id="701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420938"/>
            <a:ext cx="62103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2" grpId="0"/>
      <p:bldP spid="7014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19. Obdĺžnik PQRS (obr.) je rozdelený na dva podobné obdĺžniky O</a:t>
            </a:r>
            <a:r>
              <a:rPr lang="sk-SK" sz="2400" b="1" baseline="-25000" smtClean="0">
                <a:latin typeface="Times New Roman" pitchFamily="18" charset="0"/>
              </a:rPr>
              <a:t>1</a:t>
            </a:r>
            <a:r>
              <a:rPr lang="sk-SK" sz="2400" b="1" smtClean="0">
                <a:latin typeface="Times New Roman" pitchFamily="18" charset="0"/>
              </a:rPr>
              <a:t> a O</a:t>
            </a:r>
            <a:r>
              <a:rPr lang="sk-SK" sz="2400" b="1" baseline="-25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. Veľkosti menších strán týchto obdĺžnikov sú 6 cm a 3 cm. Obsah obdĺžnika PQRS je: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O</a:t>
            </a:r>
            <a:r>
              <a:rPr lang="sk-SK" sz="2400" b="1" baseline="-25000" smtClean="0">
                <a:latin typeface="Times New Roman" pitchFamily="18" charset="0"/>
              </a:rPr>
              <a:t>2 </a:t>
            </a:r>
            <a:r>
              <a:rPr lang="sk-SK" sz="2400" b="1" smtClean="0">
                <a:latin typeface="Times New Roman" pitchFamily="18" charset="0"/>
              </a:rPr>
              <a:t>má rozmery 6 cm a 3 cm a teda jeho obsah je 18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Pomer šírok obdĺžnikov je 2 : 1, teda aj ich dĺžky musia byť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 tom istom pomere. Dĺžka obdĺžnika O</a:t>
            </a:r>
            <a:r>
              <a:rPr lang="sk-SK" sz="2400" b="1" baseline="-25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je 6 cm, tzn., že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dĺžka obdĺžnika O</a:t>
            </a:r>
            <a:r>
              <a:rPr lang="sk-SK" sz="2400" b="1" baseline="-25000" smtClean="0">
                <a:latin typeface="Times New Roman" pitchFamily="18" charset="0"/>
              </a:rPr>
              <a:t>1</a:t>
            </a:r>
            <a:r>
              <a:rPr lang="sk-SK" sz="2400" b="1" smtClean="0">
                <a:latin typeface="Times New Roman" pitchFamily="18" charset="0"/>
              </a:rPr>
              <a:t> je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18 cm (dvakrát viac).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Obsah O</a:t>
            </a:r>
            <a:r>
              <a:rPr lang="sk-SK" sz="2400" b="1" baseline="-25000" smtClean="0">
                <a:latin typeface="Times New Roman" pitchFamily="18" charset="0"/>
              </a:rPr>
              <a:t>1</a:t>
            </a:r>
            <a:r>
              <a:rPr lang="sk-SK" sz="2400" b="1" smtClean="0">
                <a:latin typeface="Times New Roman" pitchFamily="18" charset="0"/>
              </a:rPr>
              <a:t> je potom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12 . 6 = 78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Obsah PQRS = 12+78=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= 90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.   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                      		</a:t>
            </a: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</a:p>
        </p:txBody>
      </p:sp>
      <p:pic>
        <p:nvPicPr>
          <p:cNvPr id="70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2416175"/>
            <a:ext cx="5815012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0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0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0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0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68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52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28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0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0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0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4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0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0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0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64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312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0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0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0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412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120"/>
                            </p:stCondLst>
                            <p:childTnLst>
                              <p:par>
                                <p:cTn id="76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0" dur="500" fill="hold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6" grpId="0"/>
      <p:bldP spid="70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2. Riešte rovnicu: x + (x – 14) = 350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3300" b="1" smtClean="0">
                <a:latin typeface="Times New Roman" pitchFamily="18" charset="0"/>
              </a:rPr>
              <a:t>x + (x – 14) = 350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3300" b="1" smtClean="0">
                <a:latin typeface="Times New Roman" pitchFamily="18" charset="0"/>
              </a:rPr>
              <a:t>  x + x – 14 = 350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3300" b="1" smtClean="0">
                <a:latin typeface="Times New Roman" pitchFamily="18" charset="0"/>
              </a:rPr>
              <a:t>      2x – 14 = 350		/+14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3300" b="1" smtClean="0">
                <a:latin typeface="Times New Roman" pitchFamily="18" charset="0"/>
              </a:rPr>
              <a:t>              2x = 364		/:2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3300" b="1" smtClean="0">
                <a:latin typeface="Times New Roman" pitchFamily="18" charset="0"/>
              </a:rPr>
              <a:t>                x = </a:t>
            </a:r>
            <a:r>
              <a:rPr lang="sk-SK" sz="3300" b="1" u="sng" smtClean="0">
                <a:latin typeface="Times New Roman" pitchFamily="18" charset="0"/>
              </a:rPr>
              <a:t>182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0" grpId="0"/>
      <p:bldP spid="6625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20. Určte, akú časť obsahu štvorca ABCD tvorí obsah trojuholníka AEF na obrázku.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800" b="1" baseline="30000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800" b="1" baseline="3000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800" b="1" smtClean="0">
                <a:solidFill>
                  <a:schemeClr val="bg1"/>
                </a:solidFill>
                <a:latin typeface="Times New Roman" pitchFamily="18" charset="0"/>
              </a:rPr>
              <a:t>. 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8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800" b="1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8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800" b="1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sk-SK" sz="2800" b="1" smtClean="0">
                <a:latin typeface="Times New Roman" pitchFamily="18" charset="0"/>
              </a:rPr>
              <a:t> </a:t>
            </a:r>
          </a:p>
        </p:txBody>
      </p:sp>
      <p:pic>
        <p:nvPicPr>
          <p:cNvPr id="7034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41719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Object 12"/>
          <p:cNvGraphicFramePr>
            <a:graphicFrameLocks noChangeAspect="1"/>
          </p:cNvGraphicFramePr>
          <p:nvPr/>
        </p:nvGraphicFramePr>
        <p:xfrm>
          <a:off x="1116013" y="1628775"/>
          <a:ext cx="4032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Rovnice" r:id="rId5" imgW="228501" imgH="406224" progId="Equation.3">
                  <p:embed/>
                </p:oleObj>
              </mc:Choice>
              <mc:Fallback>
                <p:oleObj name="Rovnice" r:id="rId5" imgW="228501" imgH="4062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28775"/>
                        <a:ext cx="4032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1116013" y="2349500"/>
          <a:ext cx="4016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Rovnice" r:id="rId7" imgW="228501" imgH="406224" progId="Equation.3">
                  <p:embed/>
                </p:oleObj>
              </mc:Choice>
              <mc:Fallback>
                <p:oleObj name="Rovnice" r:id="rId7" imgW="228501" imgH="4062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49500"/>
                        <a:ext cx="4016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1187450" y="3284538"/>
          <a:ext cx="266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Rovnice" r:id="rId9" imgW="152268" imgH="406048" progId="Equation.3">
                  <p:embed/>
                </p:oleObj>
              </mc:Choice>
              <mc:Fallback>
                <p:oleObj name="Rovnice" r:id="rId9" imgW="152268" imgH="40604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84538"/>
                        <a:ext cx="2667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1258888" y="4365625"/>
          <a:ext cx="2682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Rovnice" r:id="rId11" imgW="152268" imgH="406048" progId="Equation.3">
                  <p:embed/>
                </p:oleObj>
              </mc:Choice>
              <mc:Fallback>
                <p:oleObj name="Rovnice" r:id="rId11" imgW="152268" imgH="40604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625"/>
                        <a:ext cx="26828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6" name="Rectangle 1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6157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013325"/>
            <a:ext cx="685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0" grpId="0"/>
      <p:bldP spid="7034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20. Určte, akú časť obsahu štvorca ABCD tvorí obsah trojuholníka AEF na obrázku.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Obsah štvorca ABCD je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6 . 6 = 36 (cm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)</a:t>
            </a:r>
            <a:r>
              <a:rPr lang="sk-SK" sz="2800" b="1" smtClean="0"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Trojuholník AEF má základňu 2 a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výšku 6 cm, a teda obsah 6 cm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Obsah trojuholníka AEF je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šestina obsahu štvorca ABCD.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</a:p>
        </p:txBody>
      </p:sp>
      <p:pic>
        <p:nvPicPr>
          <p:cNvPr id="704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41719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0" name="Rectangle 10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2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4199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3325"/>
            <a:ext cx="685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4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4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4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0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0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0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0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0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0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0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0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0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7" dur="500" fill="hold"/>
                                        <p:tgtEl>
                                          <p:spTgt spid="70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4" grpId="0"/>
      <p:bldP spid="7045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21. Plán televízneho štúdia je zhotovený v mierke 1 : 150. Na pláne má štúdio rozmery 5 cm a 6 cm. Koľko korún zaplatíme za pokrytie štúdia plávajúcou podlahou, ak za 1 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800" b="1" baseline="30000" smtClean="0">
                <a:latin typeface="Times New Roman" pitchFamily="18" charset="0"/>
              </a:rPr>
              <a:t> </a:t>
            </a:r>
            <a:r>
              <a:rPr lang="sk-SK" sz="2400" b="1" smtClean="0">
                <a:latin typeface="Times New Roman" pitchFamily="18" charset="0"/>
              </a:rPr>
              <a:t>plávajúcej podlahy zaplatíme 356 korún?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24 030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11 748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19 224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5 874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8" grpId="0"/>
      <p:bldP spid="7055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21. Plán televízneho štúdia je zhotovený v mierke 1 : 150. Na pláne má štúdio rozmery 5 cm a 6 cm. Koľko korún zaplatíme za pokrytie štúdia plávajúcou podlahou, ak za 1 m</a:t>
            </a:r>
            <a:r>
              <a:rPr lang="sk-SK" sz="2400" b="1" baseline="30000" smtClean="0">
                <a:latin typeface="Times New Roman" pitchFamily="18" charset="0"/>
              </a:rPr>
              <a:t>2 </a:t>
            </a:r>
            <a:r>
              <a:rPr lang="sk-SK" sz="2400" b="1" smtClean="0">
                <a:latin typeface="Times New Roman" pitchFamily="18" charset="0"/>
              </a:rPr>
              <a:t>plávajúcej podlahy zaplatíme 356 korún?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Rozloha na pláne.........................5 . 6 = 30 cm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Rozloha v skutočnosti.................30 . 150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 = 675 000 cm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675 000 cm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 = 67,5 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Cena podlahy...............................67,5 . 356 = 24 030 korún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8" dur="500" fill="hold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/>
      <p:bldP spid="70656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700" b="1" smtClean="0">
                <a:latin typeface="Times New Roman" pitchFamily="18" charset="0"/>
              </a:rPr>
              <a:t>22. Trojuholník AED a rovnobežník EBCD na obrázku majú rovnaký obsah. Dĺžka strany DC je 6 m. Potom základňa AB lichobežníka ABCD má veľkosť: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24 m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18m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12m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6 m</a:t>
            </a:r>
          </a:p>
        </p:txBody>
      </p:sp>
      <p:pic>
        <p:nvPicPr>
          <p:cNvPr id="7086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692150"/>
            <a:ext cx="5373687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8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8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8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0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/>
      <p:bldP spid="70861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700" b="1" smtClean="0">
                <a:latin typeface="Times New Roman" pitchFamily="18" charset="0"/>
              </a:rPr>
              <a:t>22. Trojuholník AED a rovnobežník EBCD na obrázku majú rovnaký obsah. Dĺžka strany DC je 6 m. Potom základňa AB lichobežníka ABCD má veľkosť: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Označme stranu AE trojuholníka x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výšku trojuholníka  v. Potom aj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výška rovnobežníka prislú-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chajúca strane EB je v.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Za zadania ďalej vyplýva: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                      Strana AB potom meria 6 + 12 = 18 m 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      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</p:txBody>
      </p:sp>
      <p:pic>
        <p:nvPicPr>
          <p:cNvPr id="7096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836613"/>
            <a:ext cx="5373687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09637" name="Object 5"/>
          <p:cNvGraphicFramePr>
            <a:graphicFrameLocks noChangeAspect="1"/>
          </p:cNvGraphicFramePr>
          <p:nvPr/>
        </p:nvGraphicFramePr>
        <p:xfrm>
          <a:off x="684213" y="3933825"/>
          <a:ext cx="1193800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ovnice" r:id="rId5" imgW="634725" imgH="1002865" progId="Equation.3">
                  <p:embed/>
                </p:oleObj>
              </mc:Choice>
              <mc:Fallback>
                <p:oleObj name="Rovnice" r:id="rId5" imgW="634725" imgH="100286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933825"/>
                        <a:ext cx="1193800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76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0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70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0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0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0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4" grpId="0"/>
      <p:bldP spid="7096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23. Vypočítajte hodnotu výrazu (3a – ab), ak a = – 5,</a:t>
            </a:r>
            <a:br>
              <a:rPr lang="sk-SK" sz="2800" b="1" smtClean="0">
                <a:latin typeface="Times New Roman" pitchFamily="18" charset="0"/>
              </a:rPr>
            </a:br>
            <a:r>
              <a:rPr lang="sk-SK" sz="2800" b="1" smtClean="0">
                <a:latin typeface="Times New Roman" pitchFamily="18" charset="0"/>
              </a:rPr>
              <a:t> b = – 0,5.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-1,8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-4,5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-17,5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-1,3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8" grpId="0"/>
      <p:bldP spid="71065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23. Vypočítajte hodnotu výrazu (3a – ab), ak a = – 5,</a:t>
            </a:r>
            <a:br>
              <a:rPr lang="sk-SK" sz="2800" b="1" smtClean="0">
                <a:latin typeface="Times New Roman" pitchFamily="18" charset="0"/>
              </a:rPr>
            </a:br>
            <a:r>
              <a:rPr lang="sk-SK" sz="2800" b="1" smtClean="0">
                <a:latin typeface="Times New Roman" pitchFamily="18" charset="0"/>
              </a:rPr>
              <a:t> b = – 0,5.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(3a – ab) = (3 . (– 5) – (– 5).(– 0,5)) = – 15 – 2,5 = – 17,5 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500" fill="hold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2" grpId="0"/>
      <p:bldP spid="7116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24. Žiaci majú vyučovanie od 8</a:t>
            </a:r>
            <a:r>
              <a:rPr lang="sk-SK" sz="2400" b="1" baseline="30000" smtClean="0">
                <a:latin typeface="Times New Roman" pitchFamily="18" charset="0"/>
              </a:rPr>
              <a:t>00</a:t>
            </a:r>
            <a:r>
              <a:rPr lang="sk-SK" sz="2400" b="1" smtClean="0">
                <a:latin typeface="Times New Roman" pitchFamily="18" charset="0"/>
              </a:rPr>
              <a:t> do 12</a:t>
            </a:r>
            <a:r>
              <a:rPr lang="sk-SK" sz="2400" b="1" baseline="30000" smtClean="0">
                <a:latin typeface="Times New Roman" pitchFamily="18" charset="0"/>
              </a:rPr>
              <a:t>30</a:t>
            </a:r>
            <a:r>
              <a:rPr lang="sk-SK" sz="2400" b="1" smtClean="0">
                <a:latin typeface="Times New Roman" pitchFamily="18" charset="0"/>
              </a:rPr>
              <a:t>. Medzi vyučovacími hodinami je jedna 15-minútová a tri 10-minútové prestávky. Koľko percent vyučovania tvoria prestávky?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22,5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6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45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13732" name="Object 4"/>
          <p:cNvGraphicFramePr>
            <a:graphicFrameLocks noChangeAspect="1"/>
          </p:cNvGraphicFramePr>
          <p:nvPr/>
        </p:nvGraphicFramePr>
        <p:xfrm>
          <a:off x="1116013" y="1555750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Rovnice" r:id="rId4" imgW="317225" imgH="317225" progId="Equation.3">
                  <p:embed/>
                </p:oleObj>
              </mc:Choice>
              <mc:Fallback>
                <p:oleObj name="Rovnice" r:id="rId4" imgW="317225" imgH="3172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5750"/>
                        <a:ext cx="647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71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1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1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1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0" grpId="0"/>
      <p:bldP spid="71373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24. Žiaci majú vyučovanie od 8</a:t>
            </a:r>
            <a:r>
              <a:rPr lang="sk-SK" sz="2400" b="1" baseline="30000" smtClean="0">
                <a:latin typeface="Times New Roman" pitchFamily="18" charset="0"/>
              </a:rPr>
              <a:t>00</a:t>
            </a:r>
            <a:r>
              <a:rPr lang="sk-SK" sz="2400" b="1" smtClean="0">
                <a:latin typeface="Times New Roman" pitchFamily="18" charset="0"/>
              </a:rPr>
              <a:t> do 12</a:t>
            </a:r>
            <a:r>
              <a:rPr lang="sk-SK" sz="2400" b="1" baseline="30000" smtClean="0">
                <a:latin typeface="Times New Roman" pitchFamily="18" charset="0"/>
              </a:rPr>
              <a:t>30</a:t>
            </a:r>
            <a:r>
              <a:rPr lang="sk-SK" sz="2400" b="1" smtClean="0">
                <a:latin typeface="Times New Roman" pitchFamily="18" charset="0"/>
              </a:rPr>
              <a:t>. Medzi vyučovacími hodinami je jedna 15-minútová a tri 10-minútové prestávky. Koľko percent vyučovania tvoria prestávky?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Od 8</a:t>
            </a:r>
            <a:r>
              <a:rPr lang="sk-SK" sz="2000" b="1" baseline="30000" smtClean="0">
                <a:latin typeface="Times New Roman" pitchFamily="18" charset="0"/>
              </a:rPr>
              <a:t>00</a:t>
            </a:r>
            <a:r>
              <a:rPr lang="sk-SK" sz="2000" b="1" smtClean="0">
                <a:latin typeface="Times New Roman" pitchFamily="18" charset="0"/>
              </a:rPr>
              <a:t> do 12</a:t>
            </a:r>
            <a:r>
              <a:rPr lang="sk-SK" sz="2000" b="1" baseline="30000" smtClean="0">
                <a:latin typeface="Times New Roman" pitchFamily="18" charset="0"/>
              </a:rPr>
              <a:t>30 </a:t>
            </a:r>
            <a:r>
              <a:rPr lang="sk-SK" sz="2000" b="1" smtClean="0">
                <a:latin typeface="Times New Roman" pitchFamily="18" charset="0"/>
              </a:rPr>
              <a:t>h je 4,5 h, čo je 270 minút.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Jedna 15 min. prestávka a tri 10 minútovú je spolu 45 min.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270 min..................100 %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u="sng" smtClean="0">
                <a:latin typeface="Times New Roman" pitchFamily="18" charset="0"/>
              </a:rPr>
              <a:t>45 min....................x %</a:t>
            </a:r>
            <a:endParaRPr lang="sk-SK" sz="20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45 . 270 = x : 100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     270x = 4 500		/: 270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           x =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Prestávky tvoria             percenta z vyučovacej hodiny.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sk-SK" sz="32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2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71475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627313" y="4149725"/>
          <a:ext cx="5349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Rovnice" r:id="rId4" imgW="317225" imgH="317225" progId="Equation.3">
                  <p:embed/>
                </p:oleObj>
              </mc:Choice>
              <mc:Fallback>
                <p:oleObj name="Rovnice" r:id="rId4" imgW="317225" imgH="31722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149725"/>
                        <a:ext cx="5349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56" name="Line 4"/>
          <p:cNvSpPr>
            <a:spLocks noChangeShapeType="1"/>
          </p:cNvSpPr>
          <p:nvPr/>
        </p:nvSpPr>
        <p:spPr bwMode="auto">
          <a:xfrm flipV="1">
            <a:off x="611188" y="2565400"/>
            <a:ext cx="0" cy="674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14757" name="Line 5"/>
          <p:cNvSpPr>
            <a:spLocks noChangeShapeType="1"/>
          </p:cNvSpPr>
          <p:nvPr/>
        </p:nvSpPr>
        <p:spPr bwMode="auto">
          <a:xfrm flipV="1">
            <a:off x="3492500" y="2565400"/>
            <a:ext cx="0" cy="674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graphicFrame>
        <p:nvGraphicFramePr>
          <p:cNvPr id="71476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3860800"/>
          <a:ext cx="5032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Rovnice" r:id="rId6" imgW="317225" imgH="317225" progId="Equation.3">
                  <p:embed/>
                </p:oleObj>
              </mc:Choice>
              <mc:Fallback>
                <p:oleObj name="Rovnice" r:id="rId6" imgW="317225" imgH="31722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860800"/>
                        <a:ext cx="5032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1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1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1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71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71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71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71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71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71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71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9" dur="500" fill="hold"/>
                                        <p:tgtEl>
                                          <p:spTgt spid="71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4" grpId="0"/>
      <p:bldP spid="714755" grpId="0" build="p"/>
      <p:bldP spid="714756" grpId="0" animBg="1"/>
      <p:bldP spid="7147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3. Obvod obdĺžnika j 18 cm. Dĺžka jeho jednej strany je 3 cm. Aká je dĺžka jeho druhej strany      v centimetroch?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o = 18 cm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a = 3 cm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u="sng" smtClean="0">
                <a:latin typeface="Times New Roman" pitchFamily="18" charset="0"/>
              </a:rPr>
              <a:t>b = ... cm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o = 2(a + b)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b</a:t>
            </a:r>
            <a:r>
              <a:rPr lang="sk-SK" sz="2400" b="1" smtClean="0">
                <a:latin typeface="Times New Roman" pitchFamily="18" charset="0"/>
              </a:rPr>
              <a:t> = (o – 2a) : </a:t>
            </a:r>
            <a:r>
              <a:rPr lang="en-US" sz="2400" b="1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b</a:t>
            </a:r>
            <a:r>
              <a:rPr lang="sk-SK" sz="2400" b="1" smtClean="0">
                <a:latin typeface="Times New Roman" pitchFamily="18" charset="0"/>
              </a:rPr>
              <a:t> = (18 – 2.3) : 2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b</a:t>
            </a:r>
            <a:r>
              <a:rPr lang="sk-SK" sz="2400" b="1" smtClean="0">
                <a:latin typeface="Times New Roman" pitchFamily="18" charset="0"/>
              </a:rPr>
              <a:t> = </a:t>
            </a:r>
            <a:r>
              <a:rPr lang="sk-SK" sz="2400" b="1" u="sng" smtClean="0">
                <a:latin typeface="Times New Roman" pitchFamily="18" charset="0"/>
              </a:rPr>
              <a:t>6</a:t>
            </a:r>
            <a:r>
              <a:rPr lang="sk-SK" sz="2400" b="1" smtClean="0">
                <a:latin typeface="Times New Roman" pitchFamily="18" charset="0"/>
              </a:rPr>
              <a:t> (cm)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6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6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6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6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6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6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8" grpId="0"/>
      <p:bldP spid="66457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25. Riešte rovnicu:                                   </a:t>
            </a:r>
            <a:br>
              <a:rPr lang="sk-SK" sz="2400" b="1" smtClean="0">
                <a:latin typeface="Times New Roman" pitchFamily="18" charset="0"/>
              </a:rPr>
            </a:b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x = -7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x = 7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x = 13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x = 2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36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15780" name="Object 4"/>
          <p:cNvGraphicFramePr>
            <a:graphicFrameLocks noChangeAspect="1"/>
          </p:cNvGraphicFramePr>
          <p:nvPr/>
        </p:nvGraphicFramePr>
        <p:xfrm>
          <a:off x="3203575" y="476250"/>
          <a:ext cx="28082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Rovnice" r:id="rId4" imgW="1155600" imgH="406080" progId="Equation.3">
                  <p:embed/>
                </p:oleObj>
              </mc:Choice>
              <mc:Fallback>
                <p:oleObj name="Rovnice" r:id="rId4" imgW="115560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6250"/>
                        <a:ext cx="2808288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1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8" grpId="0"/>
      <p:bldP spid="71577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25. Riešte rovnicu:                                   </a:t>
            </a:r>
            <a:br>
              <a:rPr lang="sk-SK" sz="2400" b="1" smtClean="0">
                <a:latin typeface="Times New Roman" pitchFamily="18" charset="0"/>
              </a:rPr>
            </a:b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sk-SK" sz="36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sk-SK" sz="36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sk-SK" sz="36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3203575" y="476250"/>
          <a:ext cx="28082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Rovnice" r:id="rId4" imgW="1155600" imgH="406080" progId="Equation.3">
                  <p:embed/>
                </p:oleObj>
              </mc:Choice>
              <mc:Fallback>
                <p:oleObj name="Rovnice" r:id="rId4" imgW="11556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6250"/>
                        <a:ext cx="2808288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16806" name="Object 6"/>
          <p:cNvGraphicFramePr>
            <a:graphicFrameLocks noChangeAspect="1"/>
          </p:cNvGraphicFramePr>
          <p:nvPr/>
        </p:nvGraphicFramePr>
        <p:xfrm>
          <a:off x="755650" y="1844675"/>
          <a:ext cx="4392613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Rovnice" r:id="rId6" imgW="2349500" imgH="825500" progId="Equation.3">
                  <p:embed/>
                </p:oleObj>
              </mc:Choice>
              <mc:Fallback>
                <p:oleObj name="Rovnice" r:id="rId6" imgW="2349500" imgH="825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44675"/>
                        <a:ext cx="4392613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71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26. Vo vrecúšku sú farebné guľky. Jedna tretina z nich je modrá, jedna šestina je biela, päť dvanástin je žltých a zvyšných 10 guľôčok je červenej farby. Koľko žltých guliek je vo vrecúšku?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40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120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6" grpId="0"/>
      <p:bldP spid="71782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26. Vo vrecúšku sú farebné guľky. Jedna tretina z nich je modrá, jedna šestina je biela, päť dvanástin je žltých a zvyšných 10 guľôčok je červenej farby. Koľko žltých guliek je vo vrecúšku?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510087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spolu.................................x</a:t>
            </a:r>
          </a:p>
          <a:p>
            <a:pPr marL="571500" indent="-571500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modré...............................</a:t>
            </a:r>
          </a:p>
          <a:p>
            <a:pPr marL="571500" indent="-571500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biele..................................</a:t>
            </a:r>
          </a:p>
          <a:p>
            <a:pPr marL="571500" indent="-571500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sk-SK" sz="2000" b="1" smtClean="0">
                <a:latin typeface="Times New Roman" pitchFamily="18" charset="0"/>
              </a:rPr>
              <a:t>žlté....................................</a:t>
            </a:r>
          </a:p>
          <a:p>
            <a:pPr marL="571500" indent="-571500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sk-SK" sz="2000" b="1" u="sng" smtClean="0">
                <a:latin typeface="Times New Roman" pitchFamily="18" charset="0"/>
              </a:rPr>
              <a:t>červené.............................10</a:t>
            </a:r>
          </a:p>
        </p:txBody>
      </p:sp>
      <p:sp>
        <p:nvSpPr>
          <p:cNvPr id="718860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752600"/>
            <a:ext cx="36734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</a:rPr>
              <a:t>spolu.........120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</a:rPr>
              <a:t>žltých........(120 : 12) . 5 = 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</a:rPr>
              <a:t>Žltých guliek bolo 50.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3419475" y="2133600"/>
          <a:ext cx="1920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Rovnice" r:id="rId4" imgW="164957" imgH="406048" progId="Equation.3">
                  <p:embed/>
                </p:oleObj>
              </mc:Choice>
              <mc:Fallback>
                <p:oleObj name="Rovnice" r:id="rId4" imgW="164957" imgH="40604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133600"/>
                        <a:ext cx="19208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3348038" y="2708275"/>
          <a:ext cx="227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Rovnice" r:id="rId6" imgW="164957" imgH="406048" progId="Equation.3">
                  <p:embed/>
                </p:oleObj>
              </mc:Choice>
              <mc:Fallback>
                <p:oleObj name="Rovnice" r:id="rId6" imgW="164957" imgH="40604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708275"/>
                        <a:ext cx="2270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348038" y="3213100"/>
          <a:ext cx="4508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Rovnice" r:id="rId8" imgW="330057" imgH="406224" progId="Equation.3">
                  <p:embed/>
                </p:oleObj>
              </mc:Choice>
              <mc:Fallback>
                <p:oleObj name="Rovnice" r:id="rId8" imgW="330057" imgH="4062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213100"/>
                        <a:ext cx="4508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0" y="3633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18858" name="Object 10"/>
          <p:cNvGraphicFramePr>
            <a:graphicFrameLocks noChangeAspect="1"/>
          </p:cNvGraphicFramePr>
          <p:nvPr/>
        </p:nvGraphicFramePr>
        <p:xfrm>
          <a:off x="611188" y="4076700"/>
          <a:ext cx="33845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Rovnice" r:id="rId10" imgW="2120900" imgH="825500" progId="Equation.3">
                  <p:embed/>
                </p:oleObj>
              </mc:Choice>
              <mc:Fallback>
                <p:oleObj name="Rovnice" r:id="rId10" imgW="2120900" imgH="825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076700"/>
                        <a:ext cx="338455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1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1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71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1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1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1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718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718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718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718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718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718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6" dur="500" fill="hold"/>
                                        <p:tgtEl>
                                          <p:spTgt spid="718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0" grpId="0"/>
      <p:bldP spid="718851" grpId="0" build="p"/>
      <p:bldP spid="71886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27. Z daného vzorca vyjadrite neznámu c:</a:t>
            </a:r>
            <a:br>
              <a:rPr lang="sk-SK" sz="2800" b="1" smtClean="0">
                <a:latin typeface="Times New Roman" pitchFamily="18" charset="0"/>
              </a:rPr>
            </a:br>
            <a:r>
              <a:rPr lang="sk-SK" sz="2800" b="1" smtClean="0">
                <a:latin typeface="Times New Roman" pitchFamily="18" charset="0"/>
              </a:rPr>
              <a:t/>
            </a:r>
            <a:br>
              <a:rPr lang="sk-SK" sz="2800" b="1" smtClean="0">
                <a:latin typeface="Times New Roman" pitchFamily="18" charset="0"/>
              </a:rPr>
            </a:br>
            <a:endParaRPr lang="sk-SK" sz="2800" b="1" smtClean="0">
              <a:latin typeface="Times New Roman" pitchFamily="18" charset="0"/>
            </a:endParaRP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c = a – b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c = a + b 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c = 1 – b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20900" name="Object 4"/>
          <p:cNvGraphicFramePr>
            <a:graphicFrameLocks noChangeAspect="1"/>
          </p:cNvGraphicFramePr>
          <p:nvPr/>
        </p:nvGraphicFramePr>
        <p:xfrm>
          <a:off x="2411413" y="620713"/>
          <a:ext cx="41243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Rovnice" r:id="rId4" imgW="1002960" imgH="215640" progId="Equation.3">
                  <p:embed/>
                </p:oleObj>
              </mc:Choice>
              <mc:Fallback>
                <p:oleObj name="Rovnice" r:id="rId4" imgW="10029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620713"/>
                        <a:ext cx="412432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20902" name="Object 6"/>
          <p:cNvGraphicFramePr>
            <a:graphicFrameLocks noChangeAspect="1"/>
          </p:cNvGraphicFramePr>
          <p:nvPr/>
        </p:nvGraphicFramePr>
        <p:xfrm>
          <a:off x="1116013" y="3357563"/>
          <a:ext cx="10810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Rovnice" r:id="rId6" imgW="609336" imgH="406224" progId="Equation.3">
                  <p:embed/>
                </p:oleObj>
              </mc:Choice>
              <mc:Fallback>
                <p:oleObj name="Rovnice" r:id="rId6" imgW="609336" imgH="4062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57563"/>
                        <a:ext cx="1081087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72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8" grpId="0"/>
      <p:bldP spid="7208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27. Z daného vzorca vyjadrite neznámu c:</a:t>
            </a:r>
            <a:br>
              <a:rPr lang="sk-SK" sz="2800" b="1" smtClean="0">
                <a:latin typeface="Times New Roman" pitchFamily="18" charset="0"/>
              </a:rPr>
            </a:br>
            <a:r>
              <a:rPr lang="sk-SK" sz="2800" b="1" smtClean="0">
                <a:latin typeface="Times New Roman" pitchFamily="18" charset="0"/>
              </a:rPr>
              <a:t/>
            </a:r>
            <a:br>
              <a:rPr lang="sk-SK" sz="2800" b="1" smtClean="0">
                <a:latin typeface="Times New Roman" pitchFamily="18" charset="0"/>
              </a:rPr>
            </a:br>
            <a:endParaRPr lang="sk-SK" sz="2800" b="1" smtClean="0">
              <a:latin typeface="Times New Roman" pitchFamily="18" charset="0"/>
            </a:endParaRP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21925" name="Object 5"/>
          <p:cNvGraphicFramePr>
            <a:graphicFrameLocks noChangeAspect="1"/>
          </p:cNvGraphicFramePr>
          <p:nvPr/>
        </p:nvGraphicFramePr>
        <p:xfrm>
          <a:off x="2411413" y="620713"/>
          <a:ext cx="41243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Rovnice" r:id="rId4" imgW="1002960" imgH="215640" progId="Equation.3">
                  <p:embed/>
                </p:oleObj>
              </mc:Choice>
              <mc:Fallback>
                <p:oleObj name="Rovnice" r:id="rId4" imgW="10029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620713"/>
                        <a:ext cx="412432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0" y="2900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21928" name="Object 8"/>
          <p:cNvGraphicFramePr>
            <a:graphicFrameLocks noChangeAspect="1"/>
          </p:cNvGraphicFramePr>
          <p:nvPr/>
        </p:nvGraphicFramePr>
        <p:xfrm>
          <a:off x="684213" y="1844675"/>
          <a:ext cx="41751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Rovnice" r:id="rId6" imgW="2133600" imgH="1054100" progId="Equation.3">
                  <p:embed/>
                </p:oleObj>
              </mc:Choice>
              <mc:Fallback>
                <p:oleObj name="Rovnice" r:id="rId6" imgW="2133600" imgH="1054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44675"/>
                        <a:ext cx="4175125" cy="206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500" fill="hold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28. Do kruhovej striebornej mediale s priemerom 10 cm je vpísaný zlatý kríž, ktorý pozostáva z 5 rovnakých štvorcov. Aký je obsah zlatého kríža? (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= 3,14)</a:t>
            </a:r>
            <a:r>
              <a:rPr lang="sk-SK" sz="2400" b="1" smtClean="0">
                <a:latin typeface="Times New Roman" pitchFamily="18" charset="0"/>
              </a:rPr>
              <a:t>  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28,5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78,5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50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10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</a:p>
        </p:txBody>
      </p:sp>
      <p:pic>
        <p:nvPicPr>
          <p:cNvPr id="722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213"/>
            <a:ext cx="4032250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2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6" grpId="0"/>
      <p:bldP spid="72294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28. Do kruhovej striebornej mediale s priemerom 10 cm je vpísaný zlatý kríž, ktorý pozostáva z 5 rovnakých štvorcov. Aký je obsah zlatého kríža? (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= 3,14)</a:t>
            </a:r>
            <a:r>
              <a:rPr lang="sk-SK" sz="2400" b="1" smtClean="0">
                <a:latin typeface="Times New Roman" pitchFamily="18" charset="0"/>
              </a:rPr>
              <a:t>  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Úsečka AC je priemer kruhu, preto jej</a:t>
            </a:r>
            <a:r>
              <a:rPr lang="sk-SK" sz="2300" b="1" baseline="30000" smtClean="0">
                <a:latin typeface="Times New Roman" pitchFamily="18" charset="0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dĺžka je 10 cm. Trojuholník ABC je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pravouhlý so stranami x, 3x a 10 cm.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Z Pytagorovej vety vyplýva: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10</a:t>
            </a:r>
            <a:r>
              <a:rPr lang="sk-SK" sz="2300" b="1" baseline="30000" smtClean="0">
                <a:latin typeface="Times New Roman" pitchFamily="18" charset="0"/>
              </a:rPr>
              <a:t>2 </a:t>
            </a:r>
            <a:r>
              <a:rPr lang="sk-SK" sz="2300" b="1" smtClean="0">
                <a:latin typeface="Times New Roman" pitchFamily="18" charset="0"/>
              </a:rPr>
              <a:t>= x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 +(3x)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100 = x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 + 9x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x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 = 10, čo je vlastne obsah jedného malého štvorčeka.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Obsah kríža je potom 5 . 10 = 50 cm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.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  <p:pic>
        <p:nvPicPr>
          <p:cNvPr id="7239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25" y="908050"/>
            <a:ext cx="4041775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2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2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2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2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2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2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2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2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2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2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2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72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72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72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2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2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2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2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2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2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4" dur="500" fill="hold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0" grpId="0"/>
      <p:bldP spid="72397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29. Tomáš má štyri futbalové dresy: červený, modrý, biely a zelený. Koľkými spôsobmi ich môže Tomáš poukladať na policu vedľa seba tak, aby červený a modrý dres boli susedné?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24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12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/>
      <p:bldP spid="72499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29. Tomáš má štyri futbalové dresy: červený, modrý, biely a zelený. Koľkými spôsobmi ich môže Tomáš poukladať na policu vedľa seba tak, aby červený a modrý dres boli susedné?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sk-SK" sz="3200" b="1" smtClean="0">
                <a:solidFill>
                  <a:srgbClr val="FF0000"/>
                </a:solidFill>
                <a:latin typeface="Times New Roman" pitchFamily="18" charset="0"/>
              </a:rPr>
              <a:t>Č</a:t>
            </a:r>
            <a:r>
              <a:rPr lang="sk-SK" sz="3200" b="1" smtClean="0">
                <a:latin typeface="Times New Roman" pitchFamily="18" charset="0"/>
              </a:rPr>
              <a:t>B</a:t>
            </a:r>
            <a:r>
              <a:rPr lang="sk-SK" sz="3200" b="1" smtClean="0">
                <a:solidFill>
                  <a:srgbClr val="008000"/>
                </a:solidFill>
                <a:latin typeface="Times New Roman" pitchFamily="18" charset="0"/>
              </a:rPr>
              <a:t>Z</a:t>
            </a:r>
            <a:r>
              <a:rPr lang="sk-SK" sz="3200" b="1" smtClean="0">
                <a:latin typeface="Times New Roman" pitchFamily="18" charset="0"/>
              </a:rPr>
              <a:t>, </a:t>
            </a:r>
            <a:r>
              <a:rPr lang="sk-SK" sz="3200" b="1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sk-SK" sz="3200" b="1" smtClean="0">
                <a:solidFill>
                  <a:srgbClr val="FF0000"/>
                </a:solidFill>
                <a:latin typeface="Times New Roman" pitchFamily="18" charset="0"/>
              </a:rPr>
              <a:t>Č</a:t>
            </a:r>
            <a:r>
              <a:rPr lang="sk-SK" sz="3200" b="1" smtClean="0">
                <a:solidFill>
                  <a:srgbClr val="008000"/>
                </a:solidFill>
                <a:latin typeface="Times New Roman" pitchFamily="18" charset="0"/>
              </a:rPr>
              <a:t>Z</a:t>
            </a:r>
            <a:r>
              <a:rPr lang="sk-SK" sz="3200" b="1" smtClean="0">
                <a:latin typeface="Times New Roman" pitchFamily="18" charset="0"/>
              </a:rPr>
              <a:t>B, B</a:t>
            </a:r>
            <a:r>
              <a:rPr lang="sk-SK" sz="3200" b="1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sk-SK" sz="3200" b="1" smtClean="0">
                <a:solidFill>
                  <a:srgbClr val="FF0000"/>
                </a:solidFill>
                <a:latin typeface="Times New Roman" pitchFamily="18" charset="0"/>
              </a:rPr>
              <a:t>Č</a:t>
            </a:r>
            <a:r>
              <a:rPr lang="sk-SK" sz="3200" b="1" smtClean="0">
                <a:solidFill>
                  <a:srgbClr val="008000"/>
                </a:solidFill>
                <a:latin typeface="Times New Roman" pitchFamily="18" charset="0"/>
              </a:rPr>
              <a:t>Z</a:t>
            </a:r>
            <a:r>
              <a:rPr lang="sk-SK" sz="3200" b="1" smtClean="0">
                <a:latin typeface="Times New Roman" pitchFamily="18" charset="0"/>
              </a:rPr>
              <a:t>,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smtClean="0">
                <a:solidFill>
                  <a:srgbClr val="008000"/>
                </a:solidFill>
                <a:latin typeface="Times New Roman" pitchFamily="18" charset="0"/>
              </a:rPr>
              <a:t>Z</a:t>
            </a:r>
            <a:r>
              <a:rPr lang="sk-SK" sz="3200" b="1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sk-SK" sz="3200" b="1" smtClean="0">
                <a:solidFill>
                  <a:srgbClr val="FF0000"/>
                </a:solidFill>
                <a:latin typeface="Times New Roman" pitchFamily="18" charset="0"/>
              </a:rPr>
              <a:t>Č</a:t>
            </a:r>
            <a:r>
              <a:rPr lang="sk-SK" sz="3200" b="1" smtClean="0">
                <a:latin typeface="Times New Roman" pitchFamily="18" charset="0"/>
              </a:rPr>
              <a:t>B, B</a:t>
            </a:r>
            <a:r>
              <a:rPr lang="sk-SK" sz="3200" b="1" smtClean="0">
                <a:solidFill>
                  <a:srgbClr val="008000"/>
                </a:solidFill>
                <a:latin typeface="Times New Roman" pitchFamily="18" charset="0"/>
              </a:rPr>
              <a:t>Z</a:t>
            </a:r>
            <a:r>
              <a:rPr lang="sk-SK" sz="3200" b="1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sk-SK" sz="3200" b="1" smtClean="0">
                <a:solidFill>
                  <a:srgbClr val="FF0000"/>
                </a:solidFill>
                <a:latin typeface="Times New Roman" pitchFamily="18" charset="0"/>
              </a:rPr>
              <a:t>Č</a:t>
            </a:r>
            <a:r>
              <a:rPr lang="sk-SK" sz="3200" b="1" smtClean="0">
                <a:latin typeface="Times New Roman" pitchFamily="18" charset="0"/>
              </a:rPr>
              <a:t>, </a:t>
            </a:r>
            <a:r>
              <a:rPr lang="sk-SK" sz="3200" b="1" smtClean="0">
                <a:solidFill>
                  <a:srgbClr val="008000"/>
                </a:solidFill>
                <a:latin typeface="Times New Roman" pitchFamily="18" charset="0"/>
              </a:rPr>
              <a:t>Z</a:t>
            </a:r>
            <a:r>
              <a:rPr lang="sk-SK" sz="3200" b="1" smtClean="0">
                <a:latin typeface="Times New Roman" pitchFamily="18" charset="0"/>
              </a:rPr>
              <a:t>B</a:t>
            </a:r>
            <a:r>
              <a:rPr lang="sk-SK" sz="3200" b="1" smtClean="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sk-SK" sz="3200" b="1" smtClean="0">
                <a:solidFill>
                  <a:srgbClr val="FF0000"/>
                </a:solidFill>
                <a:latin typeface="Times New Roman" pitchFamily="18" charset="0"/>
              </a:rPr>
              <a:t>Č, </a:t>
            </a:r>
            <a:r>
              <a:rPr lang="sk-SK" sz="2300" b="1" smtClean="0">
                <a:latin typeface="Times New Roman" pitchFamily="18" charset="0"/>
              </a:rPr>
              <a:t>t.j. 6 možností.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Ďalších 6 možností dostaneme ak zameníme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poradie modrého a červeného dresu, spolu dostaneme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12 možností.</a:t>
            </a:r>
          </a:p>
          <a:p>
            <a:pPr marL="966788" lvl="1" indent="-495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</a:rPr>
              <a:t> 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2" dur="500" fill="hold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8" grpId="0"/>
      <p:bldP spid="726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4. Marián dostal v 1. polroku </a:t>
            </a:r>
            <a:r>
              <a:rPr lang="en-US" sz="2800" b="1" smtClean="0">
                <a:latin typeface="Times New Roman" pitchFamily="18" charset="0"/>
              </a:rPr>
              <a:t>z</a:t>
            </a:r>
            <a:r>
              <a:rPr lang="sk-SK" sz="2800" b="1" smtClean="0">
                <a:latin typeface="Times New Roman" pitchFamily="18" charset="0"/>
              </a:rPr>
              <a:t> matematiky takéto známky: 1, 2, 1, 3, 1. Aký je priemer jeho známok z matematiky v 1. polroku?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Aritmetický priemer čísel vypočítame, keď ich súčet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vydelíme počtom.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(1 + 2 + 1 + 3 + 1) : 5 = 8 : 5 = </a:t>
            </a:r>
            <a:r>
              <a:rPr lang="sk-SK" sz="2400" b="1" u="sng" smtClean="0">
                <a:latin typeface="Times New Roman" pitchFamily="18" charset="0"/>
              </a:rPr>
              <a:t>1,6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6" grpId="0"/>
      <p:bldP spid="66662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30. Dve kružnice s polomermi 4 cm a 3 cm majú stredy vzdialené 0,5 cm, Koľko spoločných bodov majú kružnice?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majú práve jeden spoločný bod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majú práve dva spoločné body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majú viac ako dva spoločné body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nemajú žiaden spoločný bod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2" grpId="0"/>
      <p:bldP spid="72704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30. Dve kružnice s polomermi 4 cm a 3 cm majú stredy vzdialené 0,5 cm, Koľko spoločných bodov majú kružnice?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Nakoľko pre veľkosť strednej úsečky platí: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c </a:t>
            </a:r>
            <a:r>
              <a:rPr lang="en-US" sz="2300" b="1" smtClean="0">
                <a:latin typeface="Times New Roman" pitchFamily="18" charset="0"/>
              </a:rPr>
              <a:t>&lt;</a:t>
            </a:r>
            <a:r>
              <a:rPr lang="sk-SK" sz="2300" b="1" smtClean="0">
                <a:latin typeface="Times New Roman" pitchFamily="18" charset="0"/>
              </a:rPr>
              <a:t> r </a:t>
            </a:r>
            <a:r>
              <a:rPr lang="en-US" sz="2300" b="1" smtClean="0">
                <a:latin typeface="Times New Roman" pitchFamily="18" charset="0"/>
              </a:rPr>
              <a:t>-</a:t>
            </a:r>
            <a:r>
              <a:rPr lang="sk-SK" sz="2300" b="1" smtClean="0">
                <a:latin typeface="Times New Roman" pitchFamily="18" charset="0"/>
              </a:rPr>
              <a:t> r´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0,5 cm </a:t>
            </a:r>
            <a:r>
              <a:rPr lang="en-US" sz="2300" b="1" smtClean="0">
                <a:latin typeface="Times New Roman" pitchFamily="18" charset="0"/>
              </a:rPr>
              <a:t>&lt; 4</a:t>
            </a:r>
            <a:r>
              <a:rPr lang="sk-SK" sz="2300" b="1" smtClean="0">
                <a:latin typeface="Times New Roman" pitchFamily="18" charset="0"/>
              </a:rPr>
              <a:t> cm</a:t>
            </a:r>
            <a:r>
              <a:rPr lang="en-US" sz="2300" b="1" smtClean="0">
                <a:latin typeface="Times New Roman" pitchFamily="18" charset="0"/>
              </a:rPr>
              <a:t> – 3</a:t>
            </a:r>
            <a:r>
              <a:rPr lang="sk-SK" sz="2300" b="1" smtClean="0">
                <a:latin typeface="Times New Roman" pitchFamily="18" charset="0"/>
              </a:rPr>
              <a:t> cm</a:t>
            </a: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300" b="1" smtClean="0">
                <a:latin typeface="Times New Roman" pitchFamily="18" charset="0"/>
              </a:rPr>
              <a:t>0</a:t>
            </a:r>
            <a:r>
              <a:rPr lang="sk-SK" sz="2300" b="1" smtClean="0">
                <a:latin typeface="Times New Roman" pitchFamily="18" charset="0"/>
              </a:rPr>
              <a:t>,5 cm </a:t>
            </a:r>
            <a:r>
              <a:rPr lang="en-US" sz="2300" b="1" smtClean="0">
                <a:latin typeface="Times New Roman" pitchFamily="18" charset="0"/>
              </a:rPr>
              <a:t>&lt; </a:t>
            </a:r>
            <a:r>
              <a:rPr lang="sk-SK" sz="2300" b="1" smtClean="0">
                <a:latin typeface="Times New Roman" pitchFamily="18" charset="0"/>
              </a:rPr>
              <a:t>1 cm </a:t>
            </a:r>
            <a:r>
              <a:rPr lang="sk-SK" sz="2300" b="1" smtClean="0">
                <a:latin typeface="Times New Roman" pitchFamily="18" charset="0"/>
                <a:sym typeface="Symbol" pitchFamily="18" charset="2"/>
              </a:rPr>
              <a:t>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kružnice nemajú spoločný bod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  <a:sym typeface="Symbol" pitchFamily="18" charset="2"/>
              </a:rPr>
              <a:t>                 k  k´ = 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D</a:t>
            </a:r>
          </a:p>
        </p:txBody>
      </p:sp>
      <p:pic>
        <p:nvPicPr>
          <p:cNvPr id="7280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05038"/>
            <a:ext cx="40005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2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6" grpId="0"/>
      <p:bldP spid="7280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5. Na koľko zhodných trojuholníkov rozdelia každý trojuholník jeho tri stredné priečky?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800" b="1" smtClean="0">
                <a:latin typeface="Times New Roman" pitchFamily="18" charset="0"/>
              </a:rPr>
              <a:t>Stredná priečka trojuholníka je úsečka spájajúca stredy jeho strán.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800" b="1" smtClean="0">
                <a:latin typeface="Times New Roman" pitchFamily="18" charset="0"/>
              </a:rPr>
              <a:t>Stredné priečky rozdelia trojuholník na </a:t>
            </a:r>
            <a:r>
              <a:rPr lang="sk-SK" sz="2800" b="1" u="sng" smtClean="0">
                <a:latin typeface="Times New Roman" pitchFamily="18" charset="0"/>
              </a:rPr>
              <a:t>4</a:t>
            </a:r>
            <a:r>
              <a:rPr lang="sk-SK" sz="2800" b="1" smtClean="0">
                <a:latin typeface="Times New Roman" pitchFamily="18" charset="0"/>
              </a:rPr>
              <a:t> zhodné trojuholníky.</a:t>
            </a:r>
          </a:p>
        </p:txBody>
      </p:sp>
      <p:pic>
        <p:nvPicPr>
          <p:cNvPr id="66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5099050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6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6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6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4" grpId="0"/>
      <p:bldP spid="66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6. Z 1 800 vyrobených žiaroviek bolo 5 % chybných. Koľko vyrobených žiaroviek bolo bezchybných?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100 %............................1 800 žiaroviek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u="sng" smtClean="0">
                <a:latin typeface="Times New Roman" pitchFamily="18" charset="0"/>
              </a:rPr>
              <a:t>5 %................................x žiaroviek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              5 : 100 = x : 1 800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              100 . x = 5 . 1 800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                       x = 90 t.j. 90 žiaroviek bolo chybných.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Počet bezchybných žiaroviek potom je 1 800 – 90 = </a:t>
            </a:r>
            <a:r>
              <a:rPr lang="sk-SK" sz="2400" b="1" u="sng" smtClean="0">
                <a:latin typeface="Times New Roman" pitchFamily="18" charset="0"/>
              </a:rPr>
              <a:t>1 710</a:t>
            </a:r>
            <a:r>
              <a:rPr lang="sk-SK" sz="2400" b="1" smtClean="0">
                <a:latin typeface="Times New Roman" pitchFamily="18" charset="0"/>
              </a:rPr>
              <a:t>.</a:t>
            </a:r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 flipV="1">
            <a:off x="1116013" y="1844675"/>
            <a:ext cx="0" cy="674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70725" name="Line 5"/>
          <p:cNvSpPr>
            <a:spLocks noChangeShapeType="1"/>
          </p:cNvSpPr>
          <p:nvPr/>
        </p:nvSpPr>
        <p:spPr bwMode="auto">
          <a:xfrm flipV="1">
            <a:off x="6227763" y="1844675"/>
            <a:ext cx="0" cy="674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7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2" grpId="0"/>
      <p:bldP spid="670723" grpId="0" build="p"/>
      <p:bldP spid="670724" grpId="0" animBg="1"/>
      <p:bldP spid="6707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7. Tabuľka udáva hodnoty priamej úmernosti medzi x a y. Určte chýbajúce číslo v tabuľke.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sk-SK" sz="2400" b="1" u="sng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u="sng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u="sng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400" b="1" u="sng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Z tabuľky vidíme, že hodnota y je dvakrát menšia ako x,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preto y = 4 prislúcha hodnota 8.</a:t>
            </a:r>
          </a:p>
        </p:txBody>
      </p:sp>
      <p:pic>
        <p:nvPicPr>
          <p:cNvPr id="67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23971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7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7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8" grpId="0"/>
      <p:bldP spid="67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8. Vypočítajte veľkosť výšky rovnobežníka v cm na stranu a = 6 cm, ktorého obsah je 15 cm</a:t>
            </a:r>
            <a:r>
              <a:rPr lang="sk-SK" sz="2900" b="1" baseline="30000" smtClean="0">
                <a:latin typeface="Times New Roman" pitchFamily="18" charset="0"/>
              </a:rPr>
              <a:t>2</a:t>
            </a:r>
            <a:r>
              <a:rPr lang="sk-SK" sz="2900" b="1" smtClean="0">
                <a:latin typeface="Times New Roman" pitchFamily="18" charset="0"/>
              </a:rPr>
              <a:t>.</a:t>
            </a:r>
            <a:r>
              <a:rPr lang="sk-SK" sz="25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S = 15 cm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a = 6 cm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u="sng" smtClean="0">
                <a:latin typeface="Times New Roman" pitchFamily="18" charset="0"/>
              </a:rPr>
              <a:t>v</a:t>
            </a:r>
            <a:r>
              <a:rPr lang="sk-SK" sz="2400" b="1" u="sng" baseline="-25000" smtClean="0">
                <a:latin typeface="Times New Roman" pitchFamily="18" charset="0"/>
              </a:rPr>
              <a:t>a</a:t>
            </a:r>
            <a:r>
              <a:rPr lang="sk-SK" sz="2400" b="1" u="sng" smtClean="0">
                <a:latin typeface="Times New Roman" pitchFamily="18" charset="0"/>
              </a:rPr>
              <a:t> = ... cm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S = a . v</a:t>
            </a:r>
            <a:r>
              <a:rPr lang="sk-SK" sz="2400" b="1" baseline="-25000" smtClean="0">
                <a:latin typeface="Times New Roman" pitchFamily="18" charset="0"/>
              </a:rPr>
              <a:t>a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</a:t>
            </a:r>
            <a:r>
              <a:rPr lang="sk-SK" sz="2400" b="1" baseline="-25000" smtClean="0">
                <a:latin typeface="Times New Roman" pitchFamily="18" charset="0"/>
              </a:rPr>
              <a:t>a</a:t>
            </a:r>
            <a:r>
              <a:rPr lang="sk-SK" sz="2400" b="1" smtClean="0">
                <a:latin typeface="Times New Roman" pitchFamily="18" charset="0"/>
              </a:rPr>
              <a:t> = S : a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</a:t>
            </a:r>
            <a:r>
              <a:rPr lang="sk-SK" sz="2400" b="1" baseline="-25000" smtClean="0">
                <a:latin typeface="Times New Roman" pitchFamily="18" charset="0"/>
              </a:rPr>
              <a:t>a</a:t>
            </a:r>
            <a:r>
              <a:rPr lang="sk-SK" sz="2400" b="1" smtClean="0">
                <a:latin typeface="Times New Roman" pitchFamily="18" charset="0"/>
              </a:rPr>
              <a:t> = 15 : 6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v</a:t>
            </a:r>
            <a:r>
              <a:rPr lang="sk-SK" sz="2400" b="1" baseline="-25000" smtClean="0">
                <a:latin typeface="Times New Roman" pitchFamily="18" charset="0"/>
              </a:rPr>
              <a:t>a</a:t>
            </a:r>
            <a:r>
              <a:rPr lang="sk-SK" sz="2400" b="1" smtClean="0">
                <a:latin typeface="Times New Roman" pitchFamily="18" charset="0"/>
              </a:rPr>
              <a:t> = </a:t>
            </a:r>
            <a:r>
              <a:rPr lang="sk-SK" sz="2400" b="1" u="sng" smtClean="0">
                <a:latin typeface="Times New Roman" pitchFamily="18" charset="0"/>
              </a:rPr>
              <a:t>2,5</a:t>
            </a:r>
            <a:r>
              <a:rPr lang="sk-SK" sz="2400" b="1" smtClean="0">
                <a:latin typeface="Times New Roman" pitchFamily="18" charset="0"/>
              </a:rPr>
              <a:t> (cm)</a:t>
            </a:r>
          </a:p>
        </p:txBody>
      </p:sp>
      <p:pic>
        <p:nvPicPr>
          <p:cNvPr id="6768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052513"/>
            <a:ext cx="56769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6" grpId="0"/>
      <p:bldP spid="676867" grpId="0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2259</TotalTime>
  <Words>2425</Words>
  <Application>Microsoft Office PowerPoint</Application>
  <PresentationFormat>Prezentácia na obrazovke (4:3)</PresentationFormat>
  <Paragraphs>433</Paragraphs>
  <Slides>51</Slides>
  <Notes>51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8" baseType="lpstr">
      <vt:lpstr>Verdana</vt:lpstr>
      <vt:lpstr>Arial</vt:lpstr>
      <vt:lpstr>Wingdings</vt:lpstr>
      <vt:lpstr>Times New Roman</vt:lpstr>
      <vt:lpstr>Symbol</vt:lpstr>
      <vt:lpstr>Profil</vt:lpstr>
      <vt:lpstr>Editor rovnic 3.0</vt:lpstr>
      <vt:lpstr>MONITOR 9</vt:lpstr>
      <vt:lpstr>1. Vypočítajte: 33 – 52 =</vt:lpstr>
      <vt:lpstr>2. Riešte rovnicu: x + (x – 14) = 350</vt:lpstr>
      <vt:lpstr>3. Obvod obdĺžnika j 18 cm. Dĺžka jeho jednej strany je 3 cm. Aká je dĺžka jeho druhej strany      v centimetroch?</vt:lpstr>
      <vt:lpstr>4. Marián dostal v 1. polroku z matematiky takéto známky: 1, 2, 1, 3, 1. Aký je priemer jeho známok z matematiky v 1. polroku?</vt:lpstr>
      <vt:lpstr>5. Na koľko zhodných trojuholníkov rozdelia každý trojuholník jeho tri stredné priečky?</vt:lpstr>
      <vt:lpstr>6. Z 1 800 vyrobených žiaroviek bolo 5 % chybných. Koľko vyrobených žiaroviek bolo bezchybných? </vt:lpstr>
      <vt:lpstr>7. Tabuľka udáva hodnoty priamej úmernosti medzi x a y. Určte chýbajúce číslo v tabuľke.</vt:lpstr>
      <vt:lpstr>8. Vypočítajte veľkosť výšky rovnobežníka v cm na stranu a = 6 cm, ktorého obsah je 15 cm2. </vt:lpstr>
      <vt:lpstr>9. Určte koľko stupňov má najmenší vnútorný uhol trojuholníka ABC ak viete, že veľkosti jeho vnútorných uhlov sú v pomere α : β : γ = 4 : 3 : 2. </vt:lpstr>
      <vt:lpstr>10. Vypočítajte a výsledok vyjadrite v základnom tvare:  </vt:lpstr>
      <vt:lpstr>11. Súčet dvoch čísel je -10,5 a rozdiel týchto dvoch čísel je 3,5. Potom súčin týchto dvoch čísel je: </vt:lpstr>
      <vt:lpstr>11. Súčet dvoch čísel je -10,5 a rozdiel týchto dvoch čísel je 3,5. Potom súčin týchto dvoch čísel je: </vt:lpstr>
      <vt:lpstr>12. Podielom najmenšieho spoločného násobku a najväčšieho spoločného deliteľa čísel 150 a 90 je: </vt:lpstr>
      <vt:lpstr>12. Podielom najmenšieho spoločného násobku a najväčšieho spoločného deliteľa čísel 150 a 90 je: </vt:lpstr>
      <vt:lpstr>13. Útvar na obrázku je sieť kocky s objemom 8 cm3. Aký je obvod tohto útvaru?</vt:lpstr>
      <vt:lpstr>13. Útvar na obrázku je sieť kocky s objemom 8 cm3. Aký je obvod tohto útvaru?</vt:lpstr>
      <vt:lpstr>14. Stavebný pozemok s rozmermi 110 x 154 m určený na výstavbu rodinných domov je potrebné rozdeliť na rovnako veľké štvorcové parcely s čo najväčšou výmerou. Koľko takýchto stavebných parciel vznikne? </vt:lpstr>
      <vt:lpstr>14. Stavebný pozemok s rozmermi 110 x 154 m určený na výstavbu rodinných domov je potrebné rozdeliť na rovnako veľké štvorcové parcely s čo najväčšou výmerou. Koľko takýchto stavebných parciel vznikne? </vt:lpstr>
      <vt:lpstr>15. V žrebovacom zariadení sú štartovné čísla od 1 do 20. Aká je pravdepodobnosť, že si prvý žrebujúci pretekár  v zjazdovom lyžovaní  vyžrebuje číslo menšie ako 6? </vt:lpstr>
      <vt:lpstr>15. V žrebovacom zariadení sú štartovné čísla od 1 do 20. Aká je pravdepodobnosť, že si prvý žrebujúci pretekár  v zjazdovom lyžovaní  vyžrebuje číslo menšie ako 6? </vt:lpstr>
      <vt:lpstr>16. Valec má objem 200 litrov. Aký objem má druhý valec, ktorý je dvakrát širší a má polovičnú výšku? (π = 3,14) </vt:lpstr>
      <vt:lpstr>16. Valec má objem 200 litrov. Aký objem má druhý valec, ktorý je dvakrát širší a má polovičnú výšku? (π = 3,14) </vt:lpstr>
      <vt:lpstr>17. Riešením lineárnej nerovnice 7x + 10 &gt; 12x – 55 sú všetky čísla x, pre ktoré platí:</vt:lpstr>
      <vt:lpstr>17. Riešením lineárnej nerovnice 7x + 10 &gt; 12x – 55 sú všetky čísla x, pre ktoré platí:</vt:lpstr>
      <vt:lpstr>18. Osem nákladných áut odvezie na skládku za 5 pracov-ných dní 2 400 vriec komunálneho odpadu. O koľko viac vriec odpadu odvezie 7 áut za 7 dní?</vt:lpstr>
      <vt:lpstr>18. Osem nákladných áut odvezie na skládku za 5 pracov-ných dní 2 400 vriec komunálneho odpadu. O koľko viac vriec odpadu odvezie 7 áut za 7 dní?</vt:lpstr>
      <vt:lpstr>19. Obdĺžnik PQRS (obr.) je rozdelený na dva podobné obdĺžniky O1 a O2. Veľkosti menších strán týchto obdĺžnikov sú 6 cm a 3 cm. Obsah obdĺžnika PQRS je:</vt:lpstr>
      <vt:lpstr>19. Obdĺžnik PQRS (obr.) je rozdelený na dva podobné obdĺžniky O1 a O2. Veľkosti menších strán týchto obdĺžnikov sú 6 cm a 3 cm. Obsah obdĺžnika PQRS je:</vt:lpstr>
      <vt:lpstr>20. Určte, akú časť obsahu štvorca ABCD tvorí obsah trojuholníka AEF na obrázku.</vt:lpstr>
      <vt:lpstr>20. Určte, akú časť obsahu štvorca ABCD tvorí obsah trojuholníka AEF na obrázku.</vt:lpstr>
      <vt:lpstr>21. Plán televízneho štúdia je zhotovený v mierke 1 : 150. Na pláne má štúdio rozmery 5 cm a 6 cm. Koľko korún zaplatíme za pokrytie štúdia plávajúcou podlahou, ak za 1 m2 plávajúcej podlahy zaplatíme 356 korún?</vt:lpstr>
      <vt:lpstr>21. Plán televízneho štúdia je zhotovený v mierke 1 : 150. Na pláne má štúdio rozmery 5 cm a 6 cm. Koľko korún zaplatíme za pokrytie štúdia plávajúcou podlahou, ak za 1 m2 plávajúcej podlahy zaplatíme 356 korún?</vt:lpstr>
      <vt:lpstr>22. Trojuholník AED a rovnobežník EBCD na obrázku majú rovnaký obsah. Dĺžka strany DC je 6 m. Potom základňa AB lichobežníka ABCD má veľkosť:</vt:lpstr>
      <vt:lpstr>22. Trojuholník AED a rovnobežník EBCD na obrázku majú rovnaký obsah. Dĺžka strany DC je 6 m. Potom základňa AB lichobežníka ABCD má veľkosť:</vt:lpstr>
      <vt:lpstr>23. Vypočítajte hodnotu výrazu (3a – ab), ak a = – 5,  b = – 0,5.</vt:lpstr>
      <vt:lpstr>23. Vypočítajte hodnotu výrazu (3a – ab), ak a = – 5,  b = – 0,5.</vt:lpstr>
      <vt:lpstr>24. Žiaci majú vyučovanie od 800 do 1230. Medzi vyučovacími hodinami je jedna 15-minútová a tri 10-minútové prestávky. Koľko percent vyučovania tvoria prestávky?</vt:lpstr>
      <vt:lpstr>24. Žiaci majú vyučovanie od 800 do 1230. Medzi vyučovacími hodinami je jedna 15-minútová a tri 10-minútové prestávky. Koľko percent vyučovania tvoria prestávky?</vt:lpstr>
      <vt:lpstr>25. Riešte rovnicu:                                    </vt:lpstr>
      <vt:lpstr>25. Riešte rovnicu:                                    </vt:lpstr>
      <vt:lpstr>26. Vo vrecúšku sú farebné guľky. Jedna tretina z nich je modrá, jedna šestina je biela, päť dvanástin je žltých a zvyšných 10 guľôčok je červenej farby. Koľko žltých guliek je vo vrecúšku?</vt:lpstr>
      <vt:lpstr>26. Vo vrecúšku sú farebné guľky. Jedna tretina z nich je modrá, jedna šestina je biela, päť dvanástin je žltých a zvyšných 10 guľôčok je červenej farby. Koľko žltých guliek je vo vrecúšku?</vt:lpstr>
      <vt:lpstr>27. Z daného vzorca vyjadrite neznámu c:  </vt:lpstr>
      <vt:lpstr>27. Z daného vzorca vyjadrite neznámu c:  </vt:lpstr>
      <vt:lpstr>28. Do kruhovej striebornej mediale s priemerom 10 cm je vpísaný zlatý kríž, ktorý pozostáva z 5 rovnakých štvorcov. Aký je obsah zlatého kríža? (π = 3,14)  </vt:lpstr>
      <vt:lpstr>28. Do kruhovej striebornej mediale s priemerom 10 cm je vpísaný zlatý kríž, ktorý pozostáva z 5 rovnakých štvorcov. Aký je obsah zlatého kríža? (π = 3,14)  </vt:lpstr>
      <vt:lpstr>29. Tomáš má štyri futbalové dresy: červený, modrý, biely a zelený. Koľkými spôsobmi ich môže Tomáš poukladať na policu vedľa seba tak, aby červený a modrý dres boli susedné?</vt:lpstr>
      <vt:lpstr>29. Tomáš má štyri futbalové dresy: červený, modrý, biely a zelený. Koľkými spôsobmi ich môže Tomáš poukladať na policu vedľa seba tak, aby červený a modrý dres boli susedné?</vt:lpstr>
      <vt:lpstr>30. Dve kružnice s polomermi 4 cm a 3 cm majú stredy vzdialené 0,5 cm, Koľko spoločných bodov majú kružnice?</vt:lpstr>
      <vt:lpstr>30. Dve kružnice s polomermi 4 cm a 3 cm majú stredy vzdialené 0,5 cm, Koľko spoločných bodov majú kružnice?</vt:lpstr>
    </vt:vector>
  </TitlesOfParts>
  <Company>INFOVEK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ZHODNÉ ZOBRAZENIA</dc:title>
  <dc:creator>Učiteľ</dc:creator>
  <cp:lastModifiedBy>lenovo_ntb</cp:lastModifiedBy>
  <cp:revision>354</cp:revision>
  <dcterms:created xsi:type="dcterms:W3CDTF">2005-07-11T08:16:22Z</dcterms:created>
  <dcterms:modified xsi:type="dcterms:W3CDTF">2012-01-06T20:48:06Z</dcterms:modified>
</cp:coreProperties>
</file>