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E14D34D-52E2-47AA-82ED-8306A315C7A8}" type="datetimeFigureOut">
              <a:rPr lang="sk-SK"/>
              <a:pPr>
                <a:defRPr/>
              </a:pPr>
              <a:t>6. 1. 2012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8D2ED69-F2EE-4E5F-866A-FAFAE37E96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8045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4608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898250-F9E0-4EF0-AAA1-07B8F13A15EC}" type="slidenum">
              <a:rPr lang="sk-SK"/>
              <a:pPr eaLnBrk="1" hangingPunct="1"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530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D93CC5-BC88-469A-A577-A1CDC514E8EA}" type="slidenum">
              <a:rPr lang="sk-SK"/>
              <a:pPr eaLnBrk="1" hangingPunct="1"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632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88720E-6451-40FD-AD80-B8E4C899274F}" type="slidenum">
              <a:rPr lang="sk-SK"/>
              <a:pPr eaLnBrk="1" hangingPunct="1"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734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B2C917-99EF-4256-B2CB-F788E3047382}" type="slidenum">
              <a:rPr lang="sk-SK"/>
              <a:pPr eaLnBrk="1" hangingPunct="1"/>
              <a:t>12</a:t>
            </a:fld>
            <a:endParaRPr lang="sk-S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837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167731-13E9-4A84-893B-BEF75ACDD4AF}" type="slidenum">
              <a:rPr lang="sk-SK"/>
              <a:pPr eaLnBrk="1" hangingPunct="1"/>
              <a:t>13</a:t>
            </a:fld>
            <a:endParaRPr lang="sk-S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939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668F49-4020-4A2B-ABC7-66026353673E}" type="slidenum">
              <a:rPr lang="sk-SK"/>
              <a:pPr eaLnBrk="1" hangingPunct="1"/>
              <a:t>14</a:t>
            </a:fld>
            <a:endParaRPr lang="sk-S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042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05B156-A7F6-4098-8F55-794535C01A73}" type="slidenum">
              <a:rPr lang="sk-SK"/>
              <a:pPr eaLnBrk="1" hangingPunct="1"/>
              <a:t>15</a:t>
            </a:fld>
            <a:endParaRPr lang="sk-S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144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E7AF74-7979-47A7-9D38-748E7CF46000}" type="slidenum">
              <a:rPr lang="sk-SK"/>
              <a:pPr eaLnBrk="1" hangingPunct="1"/>
              <a:t>16</a:t>
            </a:fld>
            <a:endParaRPr lang="sk-S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246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A1F159-C63C-41BB-AB75-57E1CE73EF71}" type="slidenum">
              <a:rPr lang="sk-SK"/>
              <a:pPr eaLnBrk="1" hangingPunct="1"/>
              <a:t>17</a:t>
            </a:fld>
            <a:endParaRPr lang="sk-S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349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E8A943-ECD9-4EBA-BFB6-495D386F7E4D}" type="slidenum">
              <a:rPr lang="sk-SK"/>
              <a:pPr eaLnBrk="1" hangingPunct="1"/>
              <a:t>18</a:t>
            </a:fld>
            <a:endParaRPr lang="sk-S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451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DFF0E2-3F4E-4668-B780-9AF73F76BC7F}" type="slidenum">
              <a:rPr lang="sk-SK"/>
              <a:pPr eaLnBrk="1" hangingPunct="1"/>
              <a:t>19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4710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70372B-F8E6-4D27-91C0-61E91C5ED790}" type="slidenum">
              <a:rPr lang="sk-SK"/>
              <a:pPr eaLnBrk="1" hangingPunct="1"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554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42D771-77E1-4C2B-AFBF-189F36B65DA3}" type="slidenum">
              <a:rPr lang="sk-SK"/>
              <a:pPr eaLnBrk="1" hangingPunct="1"/>
              <a:t>20</a:t>
            </a:fld>
            <a:endParaRPr lang="sk-S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656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0B097E-F9E3-4D4B-9F91-1C844A982DC5}" type="slidenum">
              <a:rPr lang="sk-SK"/>
              <a:pPr eaLnBrk="1" hangingPunct="1"/>
              <a:t>21</a:t>
            </a:fld>
            <a:endParaRPr lang="sk-S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758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9EF75A-0564-4625-A9C5-4BCB38860650}" type="slidenum">
              <a:rPr lang="sk-SK"/>
              <a:pPr eaLnBrk="1" hangingPunct="1"/>
              <a:t>22</a:t>
            </a:fld>
            <a:endParaRPr lang="sk-SK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861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4BB564-C698-4CD5-88D1-9C3F37FA635F}" type="slidenum">
              <a:rPr lang="sk-SK"/>
              <a:pPr eaLnBrk="1" hangingPunct="1"/>
              <a:t>23</a:t>
            </a:fld>
            <a:endParaRPr lang="sk-SK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6963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9DBB81-15B3-40DC-838D-D9B17B0584E3}" type="slidenum">
              <a:rPr lang="sk-SK"/>
              <a:pPr eaLnBrk="1" hangingPunct="1"/>
              <a:t>24</a:t>
            </a:fld>
            <a:endParaRPr lang="sk-SK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066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BA93E6-46AC-4FC8-91F4-1E496A088F41}" type="slidenum">
              <a:rPr lang="sk-SK"/>
              <a:pPr eaLnBrk="1" hangingPunct="1"/>
              <a:t>25</a:t>
            </a:fld>
            <a:endParaRPr lang="sk-SK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168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C0B6C6F-9DA9-4BC9-A05F-539CEC4FBE68}" type="slidenum">
              <a:rPr lang="sk-SK"/>
              <a:pPr eaLnBrk="1" hangingPunct="1"/>
              <a:t>26</a:t>
            </a:fld>
            <a:endParaRPr lang="sk-SK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270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F742FF-CB60-4E76-B35A-9D3716528CDA}" type="slidenum">
              <a:rPr lang="sk-SK"/>
              <a:pPr eaLnBrk="1" hangingPunct="1"/>
              <a:t>27</a:t>
            </a:fld>
            <a:endParaRPr lang="sk-SK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373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6B2C1A-446E-4E7B-8DA8-C902D4DF4CD7}" type="slidenum">
              <a:rPr lang="sk-SK"/>
              <a:pPr eaLnBrk="1" hangingPunct="1"/>
              <a:t>28</a:t>
            </a:fld>
            <a:endParaRPr lang="sk-SK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475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F86F59-CD47-4B33-B4B4-D886A242EDBB}" type="slidenum">
              <a:rPr lang="sk-SK"/>
              <a:pPr eaLnBrk="1" hangingPunct="1"/>
              <a:t>29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4813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B9CBA8-B1F7-4C44-B270-87F32B9EF50C}" type="slidenum">
              <a:rPr lang="sk-SK"/>
              <a:pPr eaLnBrk="1" hangingPunct="1"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578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42CE54-2EE1-4F5B-9212-03C8F9B3035A}" type="slidenum">
              <a:rPr lang="sk-SK"/>
              <a:pPr eaLnBrk="1" hangingPunct="1"/>
              <a:t>30</a:t>
            </a:fld>
            <a:endParaRPr lang="sk-SK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680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5E1E68-C169-41C8-8E64-53244D15FD35}" type="slidenum">
              <a:rPr lang="sk-SK"/>
              <a:pPr eaLnBrk="1" hangingPunct="1"/>
              <a:t>31</a:t>
            </a:fld>
            <a:endParaRPr lang="sk-SK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782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4E2F9D-D739-40B4-B2E3-50DB16EC72E1}" type="slidenum">
              <a:rPr lang="sk-SK"/>
              <a:pPr eaLnBrk="1" hangingPunct="1"/>
              <a:t>32</a:t>
            </a:fld>
            <a:endParaRPr lang="sk-SK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885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C453EF-261D-4F17-9601-BAA707C8CEE3}" type="slidenum">
              <a:rPr lang="sk-SK"/>
              <a:pPr eaLnBrk="1" hangingPunct="1"/>
              <a:t>33</a:t>
            </a:fld>
            <a:endParaRPr lang="sk-SK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7987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7F678A-46F7-4651-B582-912E163B449B}" type="slidenum">
              <a:rPr lang="sk-SK"/>
              <a:pPr eaLnBrk="1" hangingPunct="1"/>
              <a:t>34</a:t>
            </a:fld>
            <a:endParaRPr lang="sk-SK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8090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60B1E2-9D3E-48D5-BEFD-AD5C447F3805}" type="slidenum">
              <a:rPr lang="sk-SK"/>
              <a:pPr eaLnBrk="1" hangingPunct="1"/>
              <a:t>35</a:t>
            </a:fld>
            <a:endParaRPr lang="sk-SK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8192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1355FD-8FFC-4CE3-9F1A-4A1E749742EA}" type="slidenum">
              <a:rPr lang="sk-SK"/>
              <a:pPr eaLnBrk="1" hangingPunct="1"/>
              <a:t>36</a:t>
            </a:fld>
            <a:endParaRPr lang="sk-SK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8294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033E4D-218C-4211-AC01-F22E0E833379}" type="slidenum">
              <a:rPr lang="sk-SK"/>
              <a:pPr eaLnBrk="1" hangingPunct="1"/>
              <a:t>37</a:t>
            </a:fld>
            <a:endParaRPr lang="sk-SK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8397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DFD3BA-35D8-4E8E-A58C-F950B3FB18E1}" type="slidenum">
              <a:rPr lang="sk-SK"/>
              <a:pPr eaLnBrk="1" hangingPunct="1"/>
              <a:t>38</a:t>
            </a:fld>
            <a:endParaRPr lang="sk-SK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8499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D73B50-B5E8-4DC9-88AA-888B03A9020B}" type="slidenum">
              <a:rPr lang="sk-SK"/>
              <a:pPr eaLnBrk="1" hangingPunct="1"/>
              <a:t>39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4915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7F43F2-5A8A-4B5C-B325-E4B5C76478F7}" type="slidenum">
              <a:rPr lang="sk-SK"/>
              <a:pPr eaLnBrk="1" hangingPunct="1"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8602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6B770D-1117-4FA7-B1D1-FE7461AF8947}" type="slidenum">
              <a:rPr lang="sk-SK"/>
              <a:pPr eaLnBrk="1" hangingPunct="1"/>
              <a:t>40</a:t>
            </a:fld>
            <a:endParaRPr lang="sk-SK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8704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575DE7-F573-4EE4-8CBA-28D69D00DEF2}" type="slidenum">
              <a:rPr lang="sk-SK"/>
              <a:pPr eaLnBrk="1" hangingPunct="1"/>
              <a:t>41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018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06CB20-AA39-4957-892D-45ED810D7F79}" type="slidenum">
              <a:rPr lang="sk-SK"/>
              <a:pPr eaLnBrk="1" hangingPunct="1"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1204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096E38-7FC7-4302-8AD1-D405C684BADA}" type="slidenum">
              <a:rPr lang="sk-SK"/>
              <a:pPr eaLnBrk="1" hangingPunct="1"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222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99F5C5-0C22-4078-8622-7045A87E4F71}" type="slidenum">
              <a:rPr lang="sk-SK"/>
              <a:pPr eaLnBrk="1" hangingPunct="1"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3252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232E1F-8874-444A-8853-9FBD1102D4E7}" type="slidenum">
              <a:rPr lang="sk-SK"/>
              <a:pPr eaLnBrk="1" hangingPunct="1"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k-SK" smtClean="0"/>
          </a:p>
        </p:txBody>
      </p:sp>
      <p:sp>
        <p:nvSpPr>
          <p:cNvPr id="5427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6468D3-E7FC-42C3-88B8-8907647CE15A}" type="slidenum">
              <a:rPr lang="sk-SK"/>
              <a:pPr eaLnBrk="1" hangingPunct="1"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</p:grpSp>
      <p:sp>
        <p:nvSpPr>
          <p:cNvPr id="1639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1639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5B24F600-5195-4561-877E-480243461AA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521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D89E2-3AEC-481F-82FD-A60A8814894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425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E76AE-AB4A-4E7A-A660-D4FB8CDB7E6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6180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3E02C-6CAB-4011-A138-B3F4B6DE341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6798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2989B-E0BC-4996-9D36-F5B276FB68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078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3CE86-D040-4E57-A292-9FF3997D6D5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324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1A992-5725-4227-8F7E-BEEC469ED37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061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D89B4-139E-4E04-BEC9-58941BEC7E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569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7C438-73D5-44D9-8248-4DC2D52C2D5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200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23A07-C005-475C-A2EC-BEA6C739B33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044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957C0-CB83-4DCF-B1A0-9F5280D0EC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875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A144C-E92C-44A3-9B35-0B2EA71E6D9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936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056A-AC2B-4560-AAAB-9C1A5B3BA8A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150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8440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536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1536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sk-SK"/>
              </a:p>
            </p:txBody>
          </p:sp>
        </p:grpSp>
        <p:grpSp>
          <p:nvGrpSpPr>
            <p:cNvPr id="18441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536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/>
              </a:p>
            </p:txBody>
          </p:sp>
          <p:sp>
            <p:nvSpPr>
              <p:cNvPr id="1536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sk-SK"/>
              </a:p>
            </p:txBody>
          </p:sp>
        </p:grpSp>
      </p:grpSp>
      <p:sp>
        <p:nvSpPr>
          <p:cNvPr id="1843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843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0D52014-C1F3-44BF-8F7F-64E9009E446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6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4.wmf"/><Relationship Id="rId1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3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39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0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50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53.emf"/><Relationship Id="rId4" Type="http://schemas.openxmlformats.org/officeDocument/2006/relationships/oleObject" Target="../embeddings/oleObject4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53.emf"/><Relationship Id="rId4" Type="http://schemas.openxmlformats.org/officeDocument/2006/relationships/oleObject" Target="../embeddings/oleObject4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54.wmf"/><Relationship Id="rId4" Type="http://schemas.openxmlformats.org/officeDocument/2006/relationships/oleObject" Target="../embeddings/oleObject4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10" Type="http://schemas.openxmlformats.org/officeDocument/2006/relationships/image" Target="../media/image11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k-SK" smtClean="0"/>
              <a:t>Monitor 9 - 2003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k-SK" smtClean="0"/>
              <a:t>Forma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5. Eva si vždy oblieka blúzku so sukňou alebo pulóver s nohavicami. Má 4 blúzky a 7 sukní, pričom každá sukňa so hodí ku všetkým blúzkam. Má 3 pulóvre a 2 nohavíc, pričom každé nohavice sa hodia ku všetkým pulóvrom. Koľkými rôznymi spôsobmi sa môže Eva obliecť?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A. 16 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B. 28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C. 34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D. 55 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E. 168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5. Eva si vždy oblieka blúzku so sukňou alebo pulóver s nohavicami. Má 4 blúzky a 7 sukní, pričom každá sukňa so hodí ku všetkým blúzkam. Má 3 pulóvre a 2 nohavíc, pričom každé nohavice sa hodia ku všetkým pulóvrom. Koľkými rôznymi spôsobmi sa môže Eva obliecť?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100" smtClean="0">
                <a:solidFill>
                  <a:srgbClr val="000000"/>
                </a:solidFill>
              </a:rPr>
              <a:t>Blúzku so sukňou si môže obliecť 4 . 7 = 28 spôsobmi.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>
                <a:solidFill>
                  <a:srgbClr val="000000"/>
                </a:solidFill>
              </a:rPr>
              <a:t>Nohavice s pulóvrom si môže obliecť 2 . 3 = 6 spôsobmi.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>
                <a:solidFill>
                  <a:srgbClr val="000000"/>
                </a:solidFill>
              </a:rPr>
              <a:t>Spolu: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smtClean="0">
                <a:solidFill>
                  <a:srgbClr val="000000"/>
                </a:solidFill>
              </a:rPr>
              <a:t>28 + 6 = 34 spôsobov oblečenia.</a:t>
            </a:r>
          </a:p>
          <a:p>
            <a:pPr eaLnBrk="1" hangingPunct="1">
              <a:lnSpc>
                <a:spcPct val="90000"/>
              </a:lnSpc>
            </a:pPr>
            <a:endParaRPr lang="sk-SK" sz="21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sk-SK" sz="21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sk-SK" sz="21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sk-SK" sz="210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4000" b="1" smtClean="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6. Určite číslo x, pre ktoré nadobúda výraz                          hodnotu </a:t>
            </a:r>
            <a:br>
              <a:rPr lang="sk-SK" sz="1800" smtClean="0">
                <a:solidFill>
                  <a:srgbClr val="000000"/>
                </a:solidFill>
              </a:rPr>
            </a:br>
            <a:r>
              <a:rPr lang="sk-SK" sz="1800" smtClean="0">
                <a:solidFill>
                  <a:srgbClr val="000000"/>
                </a:solidFill>
              </a:rPr>
              <a:t/>
            </a:r>
            <a:br>
              <a:rPr lang="sk-SK" sz="1800" smtClean="0">
                <a:solidFill>
                  <a:srgbClr val="000000"/>
                </a:solidFill>
              </a:rPr>
            </a:br>
            <a:r>
              <a:rPr lang="sk-SK" sz="1800" smtClean="0">
                <a:solidFill>
                  <a:srgbClr val="000000"/>
                </a:solidFill>
              </a:rPr>
              <a:t>rovnú 3. (Návod: Najprv si daný výraz upravte.)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A.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B.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C.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D.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E. </a:t>
            </a:r>
          </a:p>
        </p:txBody>
      </p:sp>
      <p:sp>
        <p:nvSpPr>
          <p:cNvPr id="51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31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32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33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34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3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36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37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3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5580063" y="836613"/>
          <a:ext cx="13684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Rovnica" r:id="rId4" imgW="901309" imgH="406224" progId="Equation.3">
                  <p:embed/>
                </p:oleObj>
              </mc:Choice>
              <mc:Fallback>
                <p:oleObj name="Rovnica" r:id="rId4" imgW="901309" imgH="406224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836613"/>
                        <a:ext cx="1368425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9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40" name="Rectangle 16"/>
          <p:cNvSpPr>
            <a:spLocks noChangeArrowheads="1"/>
          </p:cNvSpPr>
          <p:nvPr/>
        </p:nvSpPr>
        <p:spPr bwMode="auto">
          <a:xfrm>
            <a:off x="0" y="2871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41" name="Rectangle 1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29715" name="Object 19"/>
          <p:cNvGraphicFramePr>
            <a:graphicFrameLocks noChangeAspect="1"/>
          </p:cNvGraphicFramePr>
          <p:nvPr/>
        </p:nvGraphicFramePr>
        <p:xfrm>
          <a:off x="1619250" y="3068638"/>
          <a:ext cx="49053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Rovnica" r:id="rId6" imgW="291973" imgH="393529" progId="Equation.3">
                  <p:embed/>
                </p:oleObj>
              </mc:Choice>
              <mc:Fallback>
                <p:oleObj name="Rovnica" r:id="rId6" imgW="291973" imgH="393529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068638"/>
                        <a:ext cx="490538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2" name="Rectangle 2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29717" name="Object 21"/>
          <p:cNvGraphicFramePr>
            <a:graphicFrameLocks noChangeAspect="1"/>
          </p:cNvGraphicFramePr>
          <p:nvPr/>
        </p:nvGraphicFramePr>
        <p:xfrm>
          <a:off x="1619250" y="2276475"/>
          <a:ext cx="520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Rovnica" r:id="rId8" imgW="317225" imgH="393359" progId="Equation.3">
                  <p:embed/>
                </p:oleObj>
              </mc:Choice>
              <mc:Fallback>
                <p:oleObj name="Rovnica" r:id="rId8" imgW="317225" imgH="39335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276475"/>
                        <a:ext cx="520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3" name="Rectangle 2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29719" name="Object 23"/>
          <p:cNvGraphicFramePr>
            <a:graphicFrameLocks noChangeAspect="1"/>
          </p:cNvGraphicFramePr>
          <p:nvPr/>
        </p:nvGraphicFramePr>
        <p:xfrm>
          <a:off x="1763713" y="3716338"/>
          <a:ext cx="4206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Rovnica" r:id="rId10" imgW="228501" imgH="393529" progId="Equation.3">
                  <p:embed/>
                </p:oleObj>
              </mc:Choice>
              <mc:Fallback>
                <p:oleObj name="Rovnica" r:id="rId10" imgW="228501" imgH="39352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716338"/>
                        <a:ext cx="420687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29721" name="Object 25"/>
          <p:cNvGraphicFramePr>
            <a:graphicFrameLocks noChangeAspect="1"/>
          </p:cNvGraphicFramePr>
          <p:nvPr/>
        </p:nvGraphicFramePr>
        <p:xfrm>
          <a:off x="1835150" y="4437063"/>
          <a:ext cx="2809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Rovnica" r:id="rId12" imgW="152334" imgH="393529" progId="Equation.3">
                  <p:embed/>
                </p:oleObj>
              </mc:Choice>
              <mc:Fallback>
                <p:oleObj name="Rovnica" r:id="rId12" imgW="152334" imgH="39352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437063"/>
                        <a:ext cx="280988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5" name="Rectangle 2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29723" name="Object 27"/>
          <p:cNvGraphicFramePr>
            <a:graphicFrameLocks noChangeAspect="1"/>
          </p:cNvGraphicFramePr>
          <p:nvPr/>
        </p:nvGraphicFramePr>
        <p:xfrm>
          <a:off x="1763713" y="5157788"/>
          <a:ext cx="4048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Rovnica" r:id="rId14" imgW="215713" imgH="393359" progId="Equation.3">
                  <p:embed/>
                </p:oleObj>
              </mc:Choice>
              <mc:Fallback>
                <p:oleObj name="Rovnica" r:id="rId14" imgW="215713" imgH="39335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157788"/>
                        <a:ext cx="404812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7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6. Určite číslo x, pre ktoré nadobúda výraz                          hodnotu </a:t>
            </a:r>
            <a:br>
              <a:rPr lang="sk-SK" sz="1800" smtClean="0">
                <a:solidFill>
                  <a:srgbClr val="000000"/>
                </a:solidFill>
              </a:rPr>
            </a:br>
            <a:r>
              <a:rPr lang="sk-SK" sz="1800" smtClean="0">
                <a:solidFill>
                  <a:srgbClr val="000000"/>
                </a:solidFill>
              </a:rPr>
              <a:t/>
            </a:r>
            <a:br>
              <a:rPr lang="sk-SK" sz="1800" smtClean="0">
                <a:solidFill>
                  <a:srgbClr val="000000"/>
                </a:solidFill>
              </a:rPr>
            </a:br>
            <a:r>
              <a:rPr lang="sk-SK" sz="1800" smtClean="0">
                <a:solidFill>
                  <a:srgbClr val="000000"/>
                </a:solidFill>
              </a:rPr>
              <a:t>rovnú 3. (Návod: Najprv si daný výraz upravte.)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Daný výraz upravíme: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Určíme hodnotu premennej x: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sk-SK" sz="4000" b="1" smtClean="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155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15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157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158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15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5580063" y="836613"/>
          <a:ext cx="13684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Rovnica" r:id="rId4" imgW="901309" imgH="406224" progId="Equation.3">
                  <p:embed/>
                </p:oleObj>
              </mc:Choice>
              <mc:Fallback>
                <p:oleObj name="Rovnica" r:id="rId4" imgW="901309" imgH="406224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836613"/>
                        <a:ext cx="1368425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Rectangle 15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28686" name="Object 14"/>
          <p:cNvGraphicFramePr>
            <a:graphicFrameLocks noChangeAspect="1"/>
          </p:cNvGraphicFramePr>
          <p:nvPr/>
        </p:nvGraphicFramePr>
        <p:xfrm>
          <a:off x="2627313" y="2708275"/>
          <a:ext cx="554513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Rovnica" r:id="rId6" imgW="3492500" imgH="406400" progId="Equation.3">
                  <p:embed/>
                </p:oleObj>
              </mc:Choice>
              <mc:Fallback>
                <p:oleObj name="Rovnica" r:id="rId6" imgW="3492500" imgH="406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708275"/>
                        <a:ext cx="5545137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2871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28688" name="Object 16"/>
          <p:cNvGraphicFramePr>
            <a:graphicFrameLocks noChangeAspect="1"/>
          </p:cNvGraphicFramePr>
          <p:nvPr/>
        </p:nvGraphicFramePr>
        <p:xfrm>
          <a:off x="4932363" y="3573463"/>
          <a:ext cx="1490662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Rovnica" r:id="rId8" imgW="965200" imgH="1117600" progId="Equation.3">
                  <p:embed/>
                </p:oleObj>
              </mc:Choice>
              <mc:Fallback>
                <p:oleObj name="Rovnica" r:id="rId8" imgW="965200" imgH="1117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3573463"/>
                        <a:ext cx="1490662" cy="172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Rectangle 1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163" name="Rectangle 2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164" name="Rectangle 2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165" name="Rectangle 2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166" name="Rectangle 2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7. Na obrázku sú vyznačené uhly </a:t>
            </a:r>
            <a:r>
              <a:rPr lang="sk-SK" sz="1800" i="1" smtClean="0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sk-SK" sz="1800" smtClean="0">
                <a:solidFill>
                  <a:srgbClr val="000000"/>
                </a:solidFill>
                <a:sym typeface="Symbol" pitchFamily="18" charset="2"/>
              </a:rPr>
              <a:t>, </a:t>
            </a:r>
            <a:r>
              <a:rPr lang="sk-SK" sz="1800" i="1" smtClean="0">
                <a:solidFill>
                  <a:srgbClr val="000000"/>
                </a:solidFill>
                <a:sym typeface="Symbol" pitchFamily="18" charset="2"/>
              </a:rPr>
              <a:t></a:t>
            </a:r>
            <a:r>
              <a:rPr lang="sk-SK" sz="1800" smtClean="0">
                <a:solidFill>
                  <a:srgbClr val="000000"/>
                </a:solidFill>
                <a:sym typeface="Symbol" pitchFamily="18" charset="2"/>
              </a:rPr>
              <a:t> a dĺžky všetkých úsečiek. Vypočítajte </a:t>
            </a:r>
            <a:r>
              <a:rPr lang="sk-SK" sz="1800" i="1" smtClean="0">
                <a:solidFill>
                  <a:srgbClr val="000000"/>
                </a:solidFill>
                <a:sym typeface="Symbol" pitchFamily="18" charset="2"/>
              </a:rPr>
              <a:t>cos </a:t>
            </a:r>
            <a:r>
              <a:rPr lang="sk-SK" sz="1800" smtClean="0">
                <a:solidFill>
                  <a:srgbClr val="000000"/>
                </a:solidFill>
                <a:sym typeface="Symbol" pitchFamily="18" charset="2"/>
              </a:rPr>
              <a:t> + </a:t>
            </a:r>
            <a:r>
              <a:rPr lang="sk-SK" sz="1800" i="1" smtClean="0">
                <a:solidFill>
                  <a:srgbClr val="000000"/>
                </a:solidFill>
                <a:sym typeface="Symbol" pitchFamily="18" charset="2"/>
              </a:rPr>
              <a:t>tg </a:t>
            </a:r>
            <a:r>
              <a:rPr lang="sk-SK" sz="1800" smtClean="0">
                <a:solidFill>
                  <a:srgbClr val="000000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A.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B.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C.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D.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E. </a:t>
            </a:r>
          </a:p>
        </p:txBody>
      </p:sp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7178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7179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7180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7181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718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7183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7184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718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7186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7187" name="Rectangle 15"/>
          <p:cNvSpPr>
            <a:spLocks noChangeArrowheads="1"/>
          </p:cNvSpPr>
          <p:nvPr/>
        </p:nvSpPr>
        <p:spPr bwMode="auto">
          <a:xfrm>
            <a:off x="0" y="2871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7188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0737" name="Object 17"/>
          <p:cNvGraphicFramePr>
            <a:graphicFrameLocks noChangeAspect="1"/>
          </p:cNvGraphicFramePr>
          <p:nvPr/>
        </p:nvGraphicFramePr>
        <p:xfrm>
          <a:off x="1651000" y="3068638"/>
          <a:ext cx="42703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Rovnica" r:id="rId4" imgW="253800" imgH="393480" progId="Equation.3">
                  <p:embed/>
                </p:oleObj>
              </mc:Choice>
              <mc:Fallback>
                <p:oleObj name="Rovnica" r:id="rId4" imgW="25380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0" y="3068638"/>
                        <a:ext cx="427038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9" name="Rectangle 1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0739" name="Object 19"/>
          <p:cNvGraphicFramePr>
            <a:graphicFrameLocks noChangeAspect="1"/>
          </p:cNvGraphicFramePr>
          <p:nvPr/>
        </p:nvGraphicFramePr>
        <p:xfrm>
          <a:off x="1671638" y="2276475"/>
          <a:ext cx="4159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Rovnica" r:id="rId6" imgW="253800" imgH="393480" progId="Equation.3">
                  <p:embed/>
                </p:oleObj>
              </mc:Choice>
              <mc:Fallback>
                <p:oleObj name="Rovnica" r:id="rId6" imgW="25380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638" y="2276475"/>
                        <a:ext cx="4159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0" name="Rectangle 2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0741" name="Object 21"/>
          <p:cNvGraphicFramePr>
            <a:graphicFrameLocks noChangeAspect="1"/>
          </p:cNvGraphicFramePr>
          <p:nvPr/>
        </p:nvGraphicFramePr>
        <p:xfrm>
          <a:off x="1619250" y="3716338"/>
          <a:ext cx="468313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Rovnica" r:id="rId8" imgW="253800" imgH="393480" progId="Equation.3">
                  <p:embed/>
                </p:oleObj>
              </mc:Choice>
              <mc:Fallback>
                <p:oleObj name="Rovnica" r:id="rId8" imgW="25380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716338"/>
                        <a:ext cx="468313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Rectangle 2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0743" name="Object 23"/>
          <p:cNvGraphicFramePr>
            <a:graphicFrameLocks noChangeAspect="1"/>
          </p:cNvGraphicFramePr>
          <p:nvPr/>
        </p:nvGraphicFramePr>
        <p:xfrm>
          <a:off x="1763713" y="4724400"/>
          <a:ext cx="2349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Rovnica" r:id="rId10" imgW="126720" imgH="177480" progId="Equation.3">
                  <p:embed/>
                </p:oleObj>
              </mc:Choice>
              <mc:Fallback>
                <p:oleObj name="Rovnica" r:id="rId10" imgW="126720" imgH="177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724400"/>
                        <a:ext cx="234950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0745" name="Object 25"/>
          <p:cNvGraphicFramePr>
            <a:graphicFrameLocks noChangeAspect="1"/>
          </p:cNvGraphicFramePr>
          <p:nvPr/>
        </p:nvGraphicFramePr>
        <p:xfrm>
          <a:off x="1692275" y="5157788"/>
          <a:ext cx="40481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Rovnica" r:id="rId12" imgW="215640" imgH="393480" progId="Equation.3">
                  <p:embed/>
                </p:oleObj>
              </mc:Choice>
              <mc:Fallback>
                <p:oleObj name="Rovnica" r:id="rId12" imgW="21564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157788"/>
                        <a:ext cx="404813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46" name="Picture 2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420938"/>
            <a:ext cx="3429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7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7. Na obrázku sú vyznačené uhly </a:t>
            </a:r>
            <a:r>
              <a:rPr lang="sk-SK" sz="1800" i="1" smtClean="0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sk-SK" sz="1800" smtClean="0">
                <a:solidFill>
                  <a:srgbClr val="000000"/>
                </a:solidFill>
                <a:sym typeface="Symbol" pitchFamily="18" charset="2"/>
              </a:rPr>
              <a:t>, </a:t>
            </a:r>
            <a:r>
              <a:rPr lang="sk-SK" sz="1800" i="1" smtClean="0">
                <a:solidFill>
                  <a:srgbClr val="000000"/>
                </a:solidFill>
                <a:sym typeface="Symbol" pitchFamily="18" charset="2"/>
              </a:rPr>
              <a:t></a:t>
            </a:r>
            <a:r>
              <a:rPr lang="sk-SK" sz="1800" smtClean="0">
                <a:solidFill>
                  <a:srgbClr val="000000"/>
                </a:solidFill>
                <a:sym typeface="Symbol" pitchFamily="18" charset="2"/>
              </a:rPr>
              <a:t> a dĺžky všetkých úsečiek. Vypočítajte </a:t>
            </a:r>
            <a:r>
              <a:rPr lang="sk-SK" sz="1800" i="1" smtClean="0">
                <a:solidFill>
                  <a:srgbClr val="000000"/>
                </a:solidFill>
                <a:sym typeface="Symbol" pitchFamily="18" charset="2"/>
              </a:rPr>
              <a:t>cos </a:t>
            </a:r>
            <a:r>
              <a:rPr lang="sk-SK" sz="1800" smtClean="0">
                <a:solidFill>
                  <a:srgbClr val="000000"/>
                </a:solidFill>
                <a:sym typeface="Symbol" pitchFamily="18" charset="2"/>
              </a:rPr>
              <a:t> + </a:t>
            </a:r>
            <a:r>
              <a:rPr lang="sk-SK" sz="1800" i="1" smtClean="0">
                <a:solidFill>
                  <a:srgbClr val="000000"/>
                </a:solidFill>
                <a:sym typeface="Symbol" pitchFamily="18" charset="2"/>
              </a:rPr>
              <a:t>tg </a:t>
            </a:r>
            <a:r>
              <a:rPr lang="sk-SK" sz="1800" smtClean="0">
                <a:solidFill>
                  <a:srgbClr val="000000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V pravouhlom trojuholníku je kosínus uhla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smtClean="0">
                <a:solidFill>
                  <a:srgbClr val="000000"/>
                </a:solidFill>
              </a:rPr>
              <a:t> definovaný ako pomer dĺžky priľahlej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smtClean="0">
                <a:solidFill>
                  <a:srgbClr val="000000"/>
                </a:solidFill>
              </a:rPr>
              <a:t> odvesny a prepony (tj. 16:20)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Tangens uhla je v pravouhlom 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smtClean="0">
                <a:solidFill>
                  <a:srgbClr val="000000"/>
                </a:solidFill>
              </a:rPr>
              <a:t>trojuholníku definovaný ako pomer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smtClean="0">
                <a:solidFill>
                  <a:srgbClr val="000000"/>
                </a:solidFill>
              </a:rPr>
              <a:t> dĺžky protiľahlej a dĺžky priľahlej 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smtClean="0">
                <a:solidFill>
                  <a:srgbClr val="000000"/>
                </a:solidFill>
              </a:rPr>
              <a:t>odvesny (tj. 12:5)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Pre </a:t>
            </a:r>
            <a:r>
              <a:rPr lang="sk-SK" sz="2100" i="1" smtClean="0">
                <a:solidFill>
                  <a:srgbClr val="000000"/>
                </a:solidFill>
                <a:sym typeface="Symbol" pitchFamily="18" charset="2"/>
              </a:rPr>
              <a:t>cos </a:t>
            </a:r>
            <a:r>
              <a:rPr lang="sk-SK" sz="2100" smtClean="0">
                <a:solidFill>
                  <a:srgbClr val="000000"/>
                </a:solidFill>
                <a:sym typeface="Symbol" pitchFamily="18" charset="2"/>
              </a:rPr>
              <a:t> + </a:t>
            </a:r>
            <a:r>
              <a:rPr lang="sk-SK" sz="2100" i="1" smtClean="0">
                <a:solidFill>
                  <a:srgbClr val="000000"/>
                </a:solidFill>
                <a:sym typeface="Symbol" pitchFamily="18" charset="2"/>
              </a:rPr>
              <a:t>tg    </a:t>
            </a:r>
            <a:r>
              <a:rPr lang="sk-SK" sz="2100" smtClean="0">
                <a:solidFill>
                  <a:srgbClr val="000000"/>
                </a:solidFill>
                <a:sym typeface="Symbol" pitchFamily="18" charset="2"/>
              </a:rPr>
              <a:t>potom dostávame: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  <a:sym typeface="Symbol" pitchFamily="18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sk-SK" sz="4000" smtClean="0">
                <a:solidFill>
                  <a:schemeClr val="accent2"/>
                </a:solidFill>
                <a:sym typeface="Symbol" pitchFamily="18" charset="2"/>
              </a:rPr>
              <a:t>E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8204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820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8206" name="Rectangle 13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8207" name="Rectangle 14"/>
          <p:cNvSpPr>
            <a:spLocks noChangeArrowheads="1"/>
          </p:cNvSpPr>
          <p:nvPr/>
        </p:nvSpPr>
        <p:spPr bwMode="auto">
          <a:xfrm>
            <a:off x="0" y="2871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8208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8210" name="Rectangle 1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8211" name="Rectangle 2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8212" name="Rectangle 2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pic>
        <p:nvPicPr>
          <p:cNvPr id="8213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557338"/>
            <a:ext cx="3429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4" name="Rectangle 2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1770" name="Object 26"/>
          <p:cNvGraphicFramePr>
            <a:graphicFrameLocks noChangeAspect="1"/>
          </p:cNvGraphicFramePr>
          <p:nvPr/>
        </p:nvGraphicFramePr>
        <p:xfrm>
          <a:off x="1258888" y="5084763"/>
          <a:ext cx="29527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Rovnica" r:id="rId5" imgW="1943100" imgH="393700" progId="Equation.3">
                  <p:embed/>
                </p:oleObj>
              </mc:Choice>
              <mc:Fallback>
                <p:oleObj name="Rovnica" r:id="rId5" imgW="1943100" imgH="3937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5084763"/>
                        <a:ext cx="2952750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8. Ak pätinu čísla x zmenšíme o 1, dostaneme väčšie číslo, než polovica čísla, ktoré je o jedno väčšie ako x. Všetky čísla x s touto vlastnosťou sú:</a:t>
            </a:r>
            <a:endParaRPr lang="sk-SK" sz="1800" smtClean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A.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B.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C.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D.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E. </a:t>
            </a:r>
          </a:p>
        </p:txBody>
      </p:sp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9227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9228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9229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923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9231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9232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923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9234" name="Rectangle 13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9235" name="Rectangle 14"/>
          <p:cNvSpPr>
            <a:spLocks noChangeArrowheads="1"/>
          </p:cNvSpPr>
          <p:nvPr/>
        </p:nvSpPr>
        <p:spPr bwMode="auto">
          <a:xfrm>
            <a:off x="0" y="2871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9236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2784" name="Object 16"/>
          <p:cNvGraphicFramePr>
            <a:graphicFrameLocks noChangeAspect="1"/>
          </p:cNvGraphicFramePr>
          <p:nvPr/>
        </p:nvGraphicFramePr>
        <p:xfrm>
          <a:off x="1763713" y="3213100"/>
          <a:ext cx="72548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Rovnica" r:id="rId4" imgW="431640" imgH="177480" progId="Equation.3">
                  <p:embed/>
                </p:oleObj>
              </mc:Choice>
              <mc:Fallback>
                <p:oleObj name="Rovnica" r:id="rId4" imgW="431640" imgH="177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213100"/>
                        <a:ext cx="725487" cy="2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7" name="Rectangle 1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2786" name="Object 18"/>
          <p:cNvGraphicFramePr>
            <a:graphicFrameLocks noChangeAspect="1"/>
          </p:cNvGraphicFramePr>
          <p:nvPr/>
        </p:nvGraphicFramePr>
        <p:xfrm>
          <a:off x="1619250" y="2276475"/>
          <a:ext cx="9159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Rovnica" r:id="rId6" imgW="558720" imgH="393480" progId="Equation.3">
                  <p:embed/>
                </p:oleObj>
              </mc:Choice>
              <mc:Fallback>
                <p:oleObj name="Rovnica" r:id="rId6" imgW="55872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276475"/>
                        <a:ext cx="915988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8" name="Rectangle 1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2788" name="Object 20"/>
          <p:cNvGraphicFramePr>
            <a:graphicFrameLocks noChangeAspect="1"/>
          </p:cNvGraphicFramePr>
          <p:nvPr/>
        </p:nvGraphicFramePr>
        <p:xfrm>
          <a:off x="1692275" y="3644900"/>
          <a:ext cx="8667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Rovnica" r:id="rId8" imgW="469800" imgH="393480" progId="Equation.3">
                  <p:embed/>
                </p:oleObj>
              </mc:Choice>
              <mc:Fallback>
                <p:oleObj name="Rovnica" r:id="rId8" imgW="469800" imgH="393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644900"/>
                        <a:ext cx="866775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9" name="Rectangle 2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2790" name="Object 22"/>
          <p:cNvGraphicFramePr>
            <a:graphicFrameLocks noChangeAspect="1"/>
          </p:cNvGraphicFramePr>
          <p:nvPr/>
        </p:nvGraphicFramePr>
        <p:xfrm>
          <a:off x="1835150" y="4652963"/>
          <a:ext cx="80010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Rovnica" r:id="rId10" imgW="431640" imgH="177480" progId="Equation.3">
                  <p:embed/>
                </p:oleObj>
              </mc:Choice>
              <mc:Fallback>
                <p:oleObj name="Rovnica" r:id="rId10" imgW="431640" imgH="177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652963"/>
                        <a:ext cx="800100" cy="32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0" name="Rectangle 2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2792" name="Object 24"/>
          <p:cNvGraphicFramePr>
            <a:graphicFrameLocks noChangeAspect="1"/>
          </p:cNvGraphicFramePr>
          <p:nvPr/>
        </p:nvGraphicFramePr>
        <p:xfrm>
          <a:off x="1835150" y="5229225"/>
          <a:ext cx="9525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Rovnica" r:id="rId12" imgW="507960" imgH="393480" progId="Equation.3">
                  <p:embed/>
                </p:oleObj>
              </mc:Choice>
              <mc:Fallback>
                <p:oleObj name="Rovnica" r:id="rId12" imgW="507960" imgH="393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229225"/>
                        <a:ext cx="95250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5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7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31175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8. Ak pätinu čísla x zmenšíme o 1, dostaneme väčšie číslo, než polovica čísla, ktoré je o jedno väčšie ako x. Všetky čísla x s touto vlastnosťou sú:</a:t>
            </a:r>
            <a:endParaRPr lang="sk-SK" sz="1800" smtClean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100" smtClean="0">
                <a:solidFill>
                  <a:srgbClr val="000000"/>
                </a:solidFill>
              </a:rPr>
              <a:t>P</a:t>
            </a:r>
            <a:r>
              <a:rPr lang="sk-SK" sz="2100" smtClean="0">
                <a:solidFill>
                  <a:srgbClr val="000000"/>
                </a:solidFill>
              </a:rPr>
              <a:t>ä</a:t>
            </a:r>
            <a:r>
              <a:rPr lang="en-US" sz="2100" smtClean="0">
                <a:solidFill>
                  <a:srgbClr val="000000"/>
                </a:solidFill>
              </a:rPr>
              <a:t>tina </a:t>
            </a:r>
            <a:r>
              <a:rPr lang="cs-CZ" sz="2100" smtClean="0">
                <a:solidFill>
                  <a:srgbClr val="000000"/>
                </a:solidFill>
              </a:rPr>
              <a:t>čísla x zmenšená o 1…………….</a:t>
            </a:r>
          </a:p>
          <a:p>
            <a:pPr eaLnBrk="1" hangingPunct="1"/>
            <a:endParaRPr lang="cs-CZ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Polovica čísla, ktoré je o 1 väčšie ako x………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Zostavíme a vyriešime danú nerovnicu: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sk-SK" sz="4000" b="1" smtClean="0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50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51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5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53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54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5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56" name="Rectangle 13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57" name="Rectangle 14"/>
          <p:cNvSpPr>
            <a:spLocks noChangeArrowheads="1"/>
          </p:cNvSpPr>
          <p:nvPr/>
        </p:nvSpPr>
        <p:spPr bwMode="auto">
          <a:xfrm>
            <a:off x="0" y="2871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58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59" name="Rectangle 1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60" name="Rectangle 1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62" name="Rectangle 2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0263" name="Rectangle 26"/>
          <p:cNvSpPr>
            <a:spLocks noChangeArrowheads="1"/>
          </p:cNvSpPr>
          <p:nvPr/>
        </p:nvSpPr>
        <p:spPr bwMode="auto">
          <a:xfrm>
            <a:off x="1979613" y="3213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3817" name="Object 25"/>
          <p:cNvGraphicFramePr>
            <a:graphicFrameLocks noChangeAspect="1"/>
          </p:cNvGraphicFramePr>
          <p:nvPr/>
        </p:nvGraphicFramePr>
        <p:xfrm>
          <a:off x="6156325" y="2276475"/>
          <a:ext cx="6000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Rovnica" r:id="rId4" imgW="355446" imgH="380835" progId="Equation.3">
                  <p:embed/>
                </p:oleObj>
              </mc:Choice>
              <mc:Fallback>
                <p:oleObj name="Rovnica" r:id="rId4" imgW="355446" imgH="380835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2276475"/>
                        <a:ext cx="600075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3819" name="Object 27"/>
          <p:cNvGraphicFramePr>
            <a:graphicFrameLocks noChangeAspect="1"/>
          </p:cNvGraphicFramePr>
          <p:nvPr/>
        </p:nvGraphicFramePr>
        <p:xfrm>
          <a:off x="6804025" y="3068638"/>
          <a:ext cx="6159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Rovnica" r:id="rId6" imgW="368140" imgH="393529" progId="Equation.3">
                  <p:embed/>
                </p:oleObj>
              </mc:Choice>
              <mc:Fallback>
                <p:oleObj name="Rovnica" r:id="rId6" imgW="368140" imgH="393529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3068638"/>
                        <a:ext cx="6159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3821" name="Object 29"/>
          <p:cNvGraphicFramePr>
            <a:graphicFrameLocks noChangeAspect="1"/>
          </p:cNvGraphicFramePr>
          <p:nvPr/>
        </p:nvGraphicFramePr>
        <p:xfrm>
          <a:off x="6011863" y="3789363"/>
          <a:ext cx="2303462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Rovnica" r:id="rId8" imgW="1600200" imgH="1346200" progId="Equation.3">
                  <p:embed/>
                </p:oleObj>
              </mc:Choice>
              <mc:Fallback>
                <p:oleObj name="Rovnica" r:id="rId8" imgW="1600200" imgH="13462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3789363"/>
                        <a:ext cx="2303462" cy="193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9. Kružnice k(S</a:t>
            </a:r>
            <a:r>
              <a:rPr lang="en-US" sz="1800" smtClean="0">
                <a:solidFill>
                  <a:srgbClr val="000000"/>
                </a:solidFill>
              </a:rPr>
              <a:t>;</a:t>
            </a:r>
            <a:r>
              <a:rPr lang="sk-SK" sz="1800" smtClean="0">
                <a:solidFill>
                  <a:srgbClr val="000000"/>
                </a:solidFill>
              </a:rPr>
              <a:t>5 cm) a p(T</a:t>
            </a:r>
            <a:r>
              <a:rPr lang="en-US" sz="1800" smtClean="0">
                <a:solidFill>
                  <a:srgbClr val="000000"/>
                </a:solidFill>
              </a:rPr>
              <a:t>;</a:t>
            </a:r>
            <a:r>
              <a:rPr lang="sk-SK" sz="1800" smtClean="0">
                <a:solidFill>
                  <a:srgbClr val="000000"/>
                </a:solidFill>
              </a:rPr>
              <a:t>8 cm) sa zvonka dotýkajú. Obidve kružnice k, p sa zvnútra dotýkajú kružnice m(V</a:t>
            </a:r>
            <a:r>
              <a:rPr lang="en-US" sz="1800" smtClean="0">
                <a:solidFill>
                  <a:srgbClr val="000000"/>
                </a:solidFill>
              </a:rPr>
              <a:t>;</a:t>
            </a:r>
            <a:r>
              <a:rPr lang="sk-SK" sz="1800" smtClean="0">
                <a:solidFill>
                  <a:srgbClr val="000000"/>
                </a:solidFill>
              </a:rPr>
              <a:t> 28 cm). Potom obvod trojuholníka STV je: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A. 82 cm 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B. 46 cm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C. 56 cm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D. 69 cm 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E. 112 cm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pic>
        <p:nvPicPr>
          <p:cNvPr id="2766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420938"/>
            <a:ext cx="41529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9. Kružnice k(S</a:t>
            </a:r>
            <a:r>
              <a:rPr lang="en-US" sz="1800" smtClean="0">
                <a:solidFill>
                  <a:srgbClr val="000000"/>
                </a:solidFill>
              </a:rPr>
              <a:t>;</a:t>
            </a:r>
            <a:r>
              <a:rPr lang="sk-SK" sz="1800" smtClean="0">
                <a:solidFill>
                  <a:srgbClr val="000000"/>
                </a:solidFill>
              </a:rPr>
              <a:t>5 cm) a p(T</a:t>
            </a:r>
            <a:r>
              <a:rPr lang="en-US" sz="1800" smtClean="0">
                <a:solidFill>
                  <a:srgbClr val="000000"/>
                </a:solidFill>
              </a:rPr>
              <a:t>;</a:t>
            </a:r>
            <a:r>
              <a:rPr lang="sk-SK" sz="1800" smtClean="0">
                <a:solidFill>
                  <a:srgbClr val="000000"/>
                </a:solidFill>
              </a:rPr>
              <a:t>8 cm) sa zvonka dotýkajú. Obidve kružnice k, p sa zvnútra dotýkajú kružnice m(V</a:t>
            </a:r>
            <a:r>
              <a:rPr lang="en-US" sz="1800" smtClean="0">
                <a:solidFill>
                  <a:srgbClr val="000000"/>
                </a:solidFill>
              </a:rPr>
              <a:t>;</a:t>
            </a:r>
            <a:r>
              <a:rPr lang="sk-SK" sz="1800" smtClean="0">
                <a:solidFill>
                  <a:srgbClr val="000000"/>
                </a:solidFill>
              </a:rPr>
              <a:t> 28 cm). Potom obvod trojuholníka STV je: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500" smtClean="0">
                <a:solidFill>
                  <a:srgbClr val="000000"/>
                </a:solidFill>
              </a:rPr>
              <a:t>Riešenie je zrejmé z obrázku:</a:t>
            </a:r>
          </a:p>
          <a:p>
            <a:pPr eaLnBrk="1" hangingPunct="1">
              <a:lnSpc>
                <a:spcPct val="90000"/>
              </a:lnSpc>
            </a:pPr>
            <a:r>
              <a:rPr lang="sk-SK" sz="2500" smtClean="0">
                <a:solidFill>
                  <a:srgbClr val="000000"/>
                </a:solidFill>
              </a:rPr>
              <a:t>20 + 23 + 8 + 5 = 56 (cm)</a:t>
            </a:r>
          </a:p>
          <a:p>
            <a:pPr eaLnBrk="1" hangingPunct="1">
              <a:lnSpc>
                <a:spcPct val="90000"/>
              </a:lnSpc>
            </a:pPr>
            <a:endParaRPr lang="sk-SK" sz="25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sk-SK" sz="25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sk-SK" sz="25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sk-SK" sz="25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sk-SK" sz="25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4400" b="1" smtClean="0">
                <a:solidFill>
                  <a:schemeClr val="accent2"/>
                </a:solidFill>
              </a:rPr>
              <a:t>                 C   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349500"/>
            <a:ext cx="3994150" cy="346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  <p:bldP spid="3584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1. Jedna čokoláda stojí 14 korún. Keď si ale kúpite rodinné balenie ôsmich týchto čokolád, zaplatíte len 90 korún. Koľko najviac týchto čokolád sa dá kúpiť za 1 300 korún?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A. 92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B. 93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C. 112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D. 114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E. 115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10. V pondelok, v čase od 3.00 hod. do 10.00 hod., záviselo množstvo benzínu v nádrži od času lineárne. O 3.00 hod, bolo v nádrži 27 hl benzínu, o 7.00 hod. už iba 21 hl. Koľko hektolitrov benzínu bolo v nádrži o 10.00 hod?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A. 13,5 hl 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B. 15 hl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C. 15,5 hl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D. 16,5 hl 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E. 17 hl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10. V pondelok, v čase od 3.00 hod. do 10.00 hod., záviselo množstvo benzínu v nádrži od času lineárne. O 3.00 hod, bolo v nádrži 27 hl benzínu, o 7.00 hod. už iba 21 hl. Koľko hektolitrov benzínu bolo v nádrži o 10.00 hod?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100" smtClean="0">
                <a:solidFill>
                  <a:srgbClr val="000000"/>
                </a:solidFill>
              </a:rPr>
              <a:t>Od 3.00 hod. do 7.00 hod., čiže za 4 hodiny ubudlo z nádrže 6 hl benzínu, tj. 1,5 hl benzínu za hodinu.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>
                <a:solidFill>
                  <a:srgbClr val="000000"/>
                </a:solidFill>
              </a:rPr>
              <a:t>Od 7.00 hod. do 10.00 hod., čiže za 3 hodiny ubudne ďalších 3 . 1,5 hl benzínu, tj. 4,5 hl benzínu.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>
                <a:solidFill>
                  <a:srgbClr val="000000"/>
                </a:solidFill>
              </a:rPr>
              <a:t>V nádrži potom zostane: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smtClean="0">
                <a:solidFill>
                  <a:srgbClr val="000000"/>
                </a:solidFill>
              </a:rPr>
              <a:t>21 – 4,5 = 16,5 (hl benzínu)</a:t>
            </a:r>
          </a:p>
          <a:p>
            <a:pPr eaLnBrk="1" hangingPunct="1">
              <a:lnSpc>
                <a:spcPct val="90000"/>
              </a:lnSpc>
            </a:pPr>
            <a:endParaRPr lang="sk-SK" sz="21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sk-SK" sz="21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sk-SK" sz="210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4000" b="1" smtClean="0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11. Na istú strednú školu sa prihlásilo p dievčat a štyrikrát viac chlapcov. Po prijímacích skúškach sa na strednú školu dostalo štvrtina dievčat a polovica chlapcov. Koľko študentov prijali do 1. ročníka tejto strednej školy?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A. </a:t>
            </a:r>
          </a:p>
          <a:p>
            <a:pPr eaLnBrk="1" hangingPunct="1"/>
            <a:endParaRPr lang="sk-SK" sz="18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B. </a:t>
            </a:r>
          </a:p>
          <a:p>
            <a:pPr eaLnBrk="1" hangingPunct="1"/>
            <a:endParaRPr lang="sk-SK" sz="18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C. </a:t>
            </a:r>
          </a:p>
          <a:p>
            <a:pPr eaLnBrk="1" hangingPunct="1"/>
            <a:endParaRPr lang="sk-SK" sz="18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D. </a:t>
            </a:r>
          </a:p>
          <a:p>
            <a:pPr eaLnBrk="1" hangingPunct="1"/>
            <a:endParaRPr lang="sk-SK" sz="18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E. </a:t>
            </a:r>
          </a:p>
        </p:txBody>
      </p:sp>
      <p:graphicFrame>
        <p:nvGraphicFramePr>
          <p:cNvPr id="39961" name="Object 25"/>
          <p:cNvGraphicFramePr>
            <a:graphicFrameLocks noChangeAspect="1"/>
          </p:cNvGraphicFramePr>
          <p:nvPr>
            <p:ph sz="quarter" idx="2"/>
          </p:nvPr>
        </p:nvGraphicFramePr>
        <p:xfrm>
          <a:off x="1763713" y="4797425"/>
          <a:ext cx="47148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Rovnica" r:id="rId4" imgW="266400" imgH="393480" progId="Equation.3">
                  <p:embed/>
                </p:oleObj>
              </mc:Choice>
              <mc:Fallback>
                <p:oleObj name="Rovnica" r:id="rId4" imgW="26640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797425"/>
                        <a:ext cx="471487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1274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1275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1277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127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1279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1280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128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1282" name="Rectangle 13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1283" name="Rectangle 14"/>
          <p:cNvSpPr>
            <a:spLocks noChangeArrowheads="1"/>
          </p:cNvSpPr>
          <p:nvPr/>
        </p:nvSpPr>
        <p:spPr bwMode="auto">
          <a:xfrm>
            <a:off x="0" y="2871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1284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1285" name="Rectangle 1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9954" name="Object 18"/>
          <p:cNvGraphicFramePr>
            <a:graphicFrameLocks noChangeAspect="1"/>
          </p:cNvGraphicFramePr>
          <p:nvPr/>
        </p:nvGraphicFramePr>
        <p:xfrm>
          <a:off x="1763713" y="2276475"/>
          <a:ext cx="4159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Rovnica" r:id="rId6" imgW="253800" imgH="393480" progId="Equation.3">
                  <p:embed/>
                </p:oleObj>
              </mc:Choice>
              <mc:Fallback>
                <p:oleObj name="Rovnica" r:id="rId6" imgW="25380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276475"/>
                        <a:ext cx="4159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6" name="Rectangle 1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1287" name="Rectangle 2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1288" name="Rectangle 23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9963" name="Object 27"/>
          <p:cNvGraphicFramePr>
            <a:graphicFrameLocks noChangeAspect="1"/>
          </p:cNvGraphicFramePr>
          <p:nvPr>
            <p:ph sz="quarter" idx="3"/>
          </p:nvPr>
        </p:nvGraphicFramePr>
        <p:xfrm>
          <a:off x="1763713" y="4149725"/>
          <a:ext cx="4286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Rovnica" r:id="rId8" imgW="253800" imgH="393480" progId="Equation.3">
                  <p:embed/>
                </p:oleObj>
              </mc:Choice>
              <mc:Fallback>
                <p:oleObj name="Rovnica" r:id="rId8" imgW="253800" imgH="393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149725"/>
                        <a:ext cx="42862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65" name="Object 29"/>
          <p:cNvGraphicFramePr>
            <a:graphicFrameLocks noChangeAspect="1"/>
          </p:cNvGraphicFramePr>
          <p:nvPr/>
        </p:nvGraphicFramePr>
        <p:xfrm>
          <a:off x="1763713" y="2924175"/>
          <a:ext cx="4365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Rovnica" r:id="rId10" imgW="266400" imgH="393480" progId="Equation.3">
                  <p:embed/>
                </p:oleObj>
              </mc:Choice>
              <mc:Fallback>
                <p:oleObj name="Rovnica" r:id="rId10" imgW="266400" imgH="393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924175"/>
                        <a:ext cx="43656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66" name="Object 30"/>
          <p:cNvGraphicFramePr>
            <a:graphicFrameLocks noChangeAspect="1"/>
          </p:cNvGraphicFramePr>
          <p:nvPr/>
        </p:nvGraphicFramePr>
        <p:xfrm>
          <a:off x="1763713" y="3573463"/>
          <a:ext cx="4365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Rovnica" r:id="rId12" imgW="266400" imgH="393480" progId="Equation.3">
                  <p:embed/>
                </p:oleObj>
              </mc:Choice>
              <mc:Fallback>
                <p:oleObj name="Rovnica" r:id="rId12" imgW="266400" imgH="3934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573463"/>
                        <a:ext cx="43656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5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7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11. Na istú strednú školu sa prihlásilo p dievčat a štyrikrát viac chlapcov. Po prijímacích skúškach sa na strednú školu dostalo štvrtina dievčat a polovica chlapcov. Koľko študentov prijali do 1. ročníka tejto strednej školy?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910513" cy="3724275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Dievčat.......................p</a:t>
            </a:r>
            <a:br>
              <a:rPr lang="sk-SK" sz="1800" smtClean="0">
                <a:solidFill>
                  <a:srgbClr val="000000"/>
                </a:solidFill>
              </a:rPr>
            </a:br>
            <a:r>
              <a:rPr lang="sk-SK" sz="1800" smtClean="0">
                <a:solidFill>
                  <a:srgbClr val="000000"/>
                </a:solidFill>
              </a:rPr>
              <a:t>Chlapcov....................4p</a:t>
            </a:r>
          </a:p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Prijali:</a:t>
            </a:r>
            <a:br>
              <a:rPr lang="sk-SK" sz="1800" smtClean="0">
                <a:solidFill>
                  <a:srgbClr val="000000"/>
                </a:solidFill>
              </a:rPr>
            </a:br>
            <a:r>
              <a:rPr lang="sk-SK" sz="1800" smtClean="0">
                <a:solidFill>
                  <a:srgbClr val="000000"/>
                </a:solidFill>
              </a:rPr>
              <a:t>dievčat..............................p : 4</a:t>
            </a:r>
            <a:br>
              <a:rPr lang="sk-SK" sz="1800" smtClean="0">
                <a:solidFill>
                  <a:srgbClr val="000000"/>
                </a:solidFill>
              </a:rPr>
            </a:br>
            <a:r>
              <a:rPr lang="sk-SK" sz="1800" smtClean="0">
                <a:solidFill>
                  <a:srgbClr val="000000"/>
                </a:solidFill>
              </a:rPr>
              <a:t>chlapcov...........................4p : 2 = 2p</a:t>
            </a:r>
          </a:p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Spolu prijali:</a:t>
            </a:r>
          </a:p>
          <a:p>
            <a:pPr eaLnBrk="1" hangingPunct="1"/>
            <a:endParaRPr lang="sk-SK" sz="1800" smtClean="0">
              <a:solidFill>
                <a:srgbClr val="000000"/>
              </a:solidFill>
            </a:endParaRPr>
          </a:p>
          <a:p>
            <a:pPr eaLnBrk="1" hangingPunct="1"/>
            <a:endParaRPr lang="sk-SK" sz="1800" smtClean="0">
              <a:solidFill>
                <a:srgbClr val="000000"/>
              </a:solidFill>
            </a:endParaRPr>
          </a:p>
          <a:p>
            <a:pPr eaLnBrk="1" hangingPunct="1"/>
            <a:endParaRPr lang="sk-SK" sz="1800" smtClean="0">
              <a:solidFill>
                <a:srgbClr val="000000"/>
              </a:solidFill>
            </a:endParaRPr>
          </a:p>
          <a:p>
            <a:pPr eaLnBrk="1" hangingPunct="1"/>
            <a:endParaRPr lang="sk-SK" sz="1800" smtClean="0">
              <a:solidFill>
                <a:srgbClr val="00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sk-SK" sz="4000" b="1" smtClean="0">
                <a:solidFill>
                  <a:schemeClr val="accent2"/>
                </a:solidFill>
              </a:rPr>
              <a:t>E</a:t>
            </a:r>
            <a:r>
              <a:rPr lang="sk-SK" sz="1800" smtClean="0">
                <a:solidFill>
                  <a:srgbClr val="000000"/>
                </a:solidFill>
              </a:rPr>
              <a:t/>
            </a:r>
            <a:br>
              <a:rPr lang="sk-SK" sz="1800" smtClean="0">
                <a:solidFill>
                  <a:srgbClr val="000000"/>
                </a:solidFill>
              </a:rPr>
            </a:br>
            <a:endParaRPr lang="sk-SK" sz="1800" smtClean="0">
              <a:solidFill>
                <a:srgbClr val="000000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0" y="2871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306" name="Rectangle 1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307" name="Rectangle 2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308" name="Rectangle 21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30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43036" name="Object 28"/>
          <p:cNvGraphicFramePr>
            <a:graphicFrameLocks noChangeAspect="1"/>
          </p:cNvGraphicFramePr>
          <p:nvPr/>
        </p:nvGraphicFramePr>
        <p:xfrm>
          <a:off x="1331913" y="4221163"/>
          <a:ext cx="266541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Rovnica" r:id="rId4" imgW="1777229" imgH="393529" progId="Equation.3">
                  <p:embed/>
                </p:oleObj>
              </mc:Choice>
              <mc:Fallback>
                <p:oleObj name="Rovnica" r:id="rId4" imgW="1777229" imgH="393529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221163"/>
                        <a:ext cx="2665412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02613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12. Koľko m</a:t>
            </a:r>
            <a:r>
              <a:rPr lang="sk-SK" sz="1800" baseline="30000" smtClean="0">
                <a:solidFill>
                  <a:srgbClr val="000000"/>
                </a:solidFill>
              </a:rPr>
              <a:t>2</a:t>
            </a:r>
            <a:r>
              <a:rPr lang="sk-SK" sz="1800" smtClean="0">
                <a:solidFill>
                  <a:srgbClr val="000000"/>
                </a:solidFill>
              </a:rPr>
              <a:t> meria záhrada, ktorá na mape mierky 1 : 400 meria 2 cm</a:t>
            </a:r>
            <a:r>
              <a:rPr lang="sk-SK" sz="1800" baseline="30000" smtClean="0">
                <a:solidFill>
                  <a:srgbClr val="000000"/>
                </a:solidFill>
              </a:rPr>
              <a:t>2</a:t>
            </a:r>
            <a:r>
              <a:rPr lang="sk-SK" sz="1800" smtClean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A. 6,25 m</a:t>
            </a:r>
            <a:r>
              <a:rPr lang="sk-SK" sz="2100" baseline="30000" smtClean="0">
                <a:solidFill>
                  <a:srgbClr val="000000"/>
                </a:solidFill>
              </a:rPr>
              <a:t>2</a:t>
            </a:r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B. 8 m</a:t>
            </a:r>
            <a:r>
              <a:rPr lang="sk-SK" sz="2100" baseline="30000" smtClean="0">
                <a:solidFill>
                  <a:srgbClr val="000000"/>
                </a:solidFill>
              </a:rPr>
              <a:t>2</a:t>
            </a:r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C. 12,5 m</a:t>
            </a:r>
            <a:r>
              <a:rPr lang="sk-SK" sz="2100" baseline="30000" smtClean="0">
                <a:solidFill>
                  <a:srgbClr val="000000"/>
                </a:solidFill>
              </a:rPr>
              <a:t>2</a:t>
            </a:r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D. 32 m</a:t>
            </a:r>
            <a:r>
              <a:rPr lang="sk-SK" sz="2100" baseline="30000" smtClean="0">
                <a:solidFill>
                  <a:srgbClr val="000000"/>
                </a:solidFill>
              </a:rPr>
              <a:t>2</a:t>
            </a:r>
            <a:r>
              <a:rPr lang="sk-SK" sz="2100" smtClean="0">
                <a:solidFill>
                  <a:srgbClr val="000000"/>
                </a:solidFill>
              </a:rPr>
              <a:t> 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E. 64 m</a:t>
            </a:r>
            <a:r>
              <a:rPr lang="sk-SK" sz="2100" baseline="30000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02613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12. Koľko m</a:t>
            </a:r>
            <a:r>
              <a:rPr lang="sk-SK" sz="1800" baseline="30000" smtClean="0">
                <a:solidFill>
                  <a:srgbClr val="000000"/>
                </a:solidFill>
              </a:rPr>
              <a:t>2</a:t>
            </a:r>
            <a:r>
              <a:rPr lang="sk-SK" sz="1800" smtClean="0">
                <a:solidFill>
                  <a:srgbClr val="000000"/>
                </a:solidFill>
              </a:rPr>
              <a:t> meria záhrada, ktorá na mape mierky 1 : 400 meria 2 cm</a:t>
            </a:r>
            <a:r>
              <a:rPr lang="sk-SK" sz="1800" baseline="30000" smtClean="0">
                <a:solidFill>
                  <a:srgbClr val="000000"/>
                </a:solidFill>
              </a:rPr>
              <a:t>2</a:t>
            </a:r>
            <a:r>
              <a:rPr lang="sk-SK" sz="1800" smtClean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Mierka nám udáva koľkokrát je skutočná vzdialenosť väčšia ako vzdialenosť na mape.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Skutočná rozloha: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smtClean="0">
                <a:solidFill>
                  <a:srgbClr val="000000"/>
                </a:solidFill>
              </a:rPr>
              <a:t> 2 </a:t>
            </a:r>
            <a:r>
              <a:rPr lang="sk-SK" sz="2100" i="1" smtClean="0">
                <a:solidFill>
                  <a:srgbClr val="000000"/>
                </a:solidFill>
              </a:rPr>
              <a:t>cm</a:t>
            </a:r>
            <a:r>
              <a:rPr lang="sk-SK" sz="2100" i="1" baseline="30000" smtClean="0">
                <a:solidFill>
                  <a:srgbClr val="000000"/>
                </a:solidFill>
              </a:rPr>
              <a:t>2 </a:t>
            </a:r>
            <a:r>
              <a:rPr lang="sk-SK" sz="2100" i="1" smtClean="0">
                <a:solidFill>
                  <a:srgbClr val="000000"/>
                </a:solidFill>
              </a:rPr>
              <a:t>. 400</a:t>
            </a:r>
            <a:r>
              <a:rPr lang="sk-SK" sz="2100" i="1" baseline="30000" smtClean="0">
                <a:solidFill>
                  <a:srgbClr val="000000"/>
                </a:solidFill>
              </a:rPr>
              <a:t>2</a:t>
            </a:r>
            <a:r>
              <a:rPr lang="sk-SK" sz="2100" i="1" smtClean="0">
                <a:solidFill>
                  <a:srgbClr val="000000"/>
                </a:solidFill>
              </a:rPr>
              <a:t> = 2 cm</a:t>
            </a:r>
            <a:r>
              <a:rPr lang="sk-SK" sz="2100" i="1" baseline="30000" smtClean="0">
                <a:solidFill>
                  <a:srgbClr val="000000"/>
                </a:solidFill>
              </a:rPr>
              <a:t>2</a:t>
            </a:r>
            <a:r>
              <a:rPr lang="sk-SK" sz="2100" i="1" smtClean="0">
                <a:solidFill>
                  <a:srgbClr val="000000"/>
                </a:solidFill>
              </a:rPr>
              <a:t> . 160 000 = 320 000</a:t>
            </a:r>
            <a:r>
              <a:rPr lang="sk-SK" sz="2100" smtClean="0">
                <a:solidFill>
                  <a:srgbClr val="000000"/>
                </a:solidFill>
              </a:rPr>
              <a:t> </a:t>
            </a:r>
            <a:r>
              <a:rPr lang="sk-SK" sz="2100" i="1" smtClean="0">
                <a:solidFill>
                  <a:srgbClr val="000000"/>
                </a:solidFill>
              </a:rPr>
              <a:t>cm</a:t>
            </a:r>
            <a:r>
              <a:rPr lang="sk-SK" sz="2100" i="1" baseline="30000" smtClean="0">
                <a:solidFill>
                  <a:srgbClr val="000000"/>
                </a:solidFill>
              </a:rPr>
              <a:t>2</a:t>
            </a:r>
            <a:r>
              <a:rPr lang="sk-SK" sz="2100" i="1" smtClean="0">
                <a:solidFill>
                  <a:srgbClr val="000000"/>
                </a:solidFill>
              </a:rPr>
              <a:t> = 32 m</a:t>
            </a:r>
            <a:r>
              <a:rPr lang="sk-SK" sz="2100" i="1" baseline="30000" smtClean="0">
                <a:solidFill>
                  <a:srgbClr val="000000"/>
                </a:solidFill>
              </a:rPr>
              <a:t>2</a:t>
            </a:r>
          </a:p>
          <a:p>
            <a:pPr eaLnBrk="1" hangingPunct="1"/>
            <a:endParaRPr lang="sk-SK" sz="2100" i="1" baseline="30000" smtClean="0">
              <a:solidFill>
                <a:srgbClr val="000000"/>
              </a:solidFill>
            </a:endParaRPr>
          </a:p>
          <a:p>
            <a:pPr eaLnBrk="1" hangingPunct="1"/>
            <a:endParaRPr lang="sk-SK" sz="2100" i="1" baseline="30000" smtClean="0">
              <a:solidFill>
                <a:srgbClr val="000000"/>
              </a:solidFill>
            </a:endParaRPr>
          </a:p>
          <a:p>
            <a:pPr eaLnBrk="1" hangingPunct="1"/>
            <a:endParaRPr lang="sk-SK" sz="2100" i="1" baseline="30000" smtClean="0">
              <a:solidFill>
                <a:srgbClr val="000000"/>
              </a:solidFill>
            </a:endParaRPr>
          </a:p>
          <a:p>
            <a:pPr eaLnBrk="1" hangingPunct="1"/>
            <a:endParaRPr lang="sk-SK" sz="2100" i="1" baseline="30000" smtClean="0">
              <a:solidFill>
                <a:srgbClr val="000000"/>
              </a:solidFill>
            </a:endParaRPr>
          </a:p>
          <a:p>
            <a:pPr eaLnBrk="1" hangingPunct="1"/>
            <a:endParaRPr lang="sk-SK" sz="2100" i="1" baseline="30000" smtClean="0">
              <a:solidFill>
                <a:srgbClr val="000000"/>
              </a:solidFill>
            </a:endParaRPr>
          </a:p>
          <a:p>
            <a:pPr eaLnBrk="1" hangingPunct="1"/>
            <a:endParaRPr lang="sk-SK" sz="2100" i="1" baseline="30000" smtClean="0">
              <a:solidFill>
                <a:srgbClr val="00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sk-SK" sz="4000" b="1" smtClean="0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4156075" y="3246438"/>
            <a:ext cx="83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k-SK" b="1">
                <a:solidFill>
                  <a:srgbClr val="000000"/>
                </a:solidFill>
              </a:rPr>
              <a:t>2 </a:t>
            </a:r>
            <a:r>
              <a:rPr lang="sk-SK" b="1" i="1">
                <a:solidFill>
                  <a:srgbClr val="000000"/>
                </a:solidFill>
              </a:rPr>
              <a:t>cm2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4156075" y="3246438"/>
            <a:ext cx="83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sk-SK" b="1">
                <a:solidFill>
                  <a:srgbClr val="000000"/>
                </a:solidFill>
              </a:rPr>
              <a:t>2 </a:t>
            </a:r>
            <a:r>
              <a:rPr lang="sk-SK" b="1" i="1">
                <a:solidFill>
                  <a:srgbClr val="000000"/>
                </a:solidFill>
              </a:rPr>
              <a:t>cm2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02613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13. Viera má o 30 % menej diskov ako Petra, ale o 40 % viac ako Pavol. Petra má 700 diskov. Koľko diskov má Pavol?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A. 294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B. 210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C. 546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D. 490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E. 350</a:t>
            </a:r>
            <a:endParaRPr lang="sk-SK" sz="2100" baseline="30000" smtClean="0">
              <a:solidFill>
                <a:srgbClr val="000000"/>
              </a:solidFill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02613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13. Viera má o 30 % menej diskov ako Petra, ale o 40 % viac ako Pavol. Petra má 700 diskov. Koľko diskov má Pavol?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2100" smtClean="0">
                <a:solidFill>
                  <a:srgbClr val="000000"/>
                </a:solidFill>
              </a:rPr>
              <a:t>Petra.....................700 diskov</a:t>
            </a:r>
          </a:p>
          <a:p>
            <a:pPr eaLnBrk="1" hangingPunct="1">
              <a:lnSpc>
                <a:spcPct val="80000"/>
              </a:lnSpc>
            </a:pPr>
            <a:r>
              <a:rPr lang="sk-SK" sz="2100" smtClean="0">
                <a:solidFill>
                  <a:srgbClr val="000000"/>
                </a:solidFill>
              </a:rPr>
              <a:t>Viera.....................o 30 % menej, tj. 0,7 . 700 = 490 (diskov)</a:t>
            </a:r>
            <a:endParaRPr lang="sk-SK" sz="2100" baseline="300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sk-SK" sz="2100" smtClean="0">
                <a:solidFill>
                  <a:srgbClr val="000000"/>
                </a:solidFill>
              </a:rPr>
              <a:t>Ak počet Pavlových diskov označíme ako x, počet Vieriných diskov potom bude 1,4x.</a:t>
            </a:r>
          </a:p>
          <a:p>
            <a:pPr eaLnBrk="1" hangingPunct="1">
              <a:lnSpc>
                <a:spcPct val="80000"/>
              </a:lnSpc>
            </a:pPr>
            <a:r>
              <a:rPr lang="sk-SK" sz="2100" smtClean="0">
                <a:solidFill>
                  <a:srgbClr val="000000"/>
                </a:solidFill>
              </a:rPr>
              <a:t>1,4x = 490     /: 1,4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smtClean="0">
                <a:solidFill>
                  <a:srgbClr val="000000"/>
                </a:solidFill>
              </a:rPr>
              <a:t>x = 350</a:t>
            </a:r>
          </a:p>
          <a:p>
            <a:pPr eaLnBrk="1" hangingPunct="1">
              <a:lnSpc>
                <a:spcPct val="80000"/>
              </a:lnSpc>
            </a:pPr>
            <a:r>
              <a:rPr lang="sk-SK" sz="2100" smtClean="0">
                <a:solidFill>
                  <a:srgbClr val="000000"/>
                </a:solidFill>
              </a:rPr>
              <a:t>Pavol má 350 diskov</a:t>
            </a:r>
          </a:p>
          <a:p>
            <a:pPr eaLnBrk="1" hangingPunct="1">
              <a:lnSpc>
                <a:spcPct val="80000"/>
              </a:lnSpc>
            </a:pPr>
            <a:endParaRPr lang="sk-SK" sz="21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sk-SK" sz="210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4000" b="1" smtClean="0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02613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14. Miestnosť s rozmermi 5 m x 4 m, výškou 2,4 m, s jedným oknom s rozmermi 1 m x 1,2 m a s jednými dverami 1 m x 2 m treba vymaľovať. Koľko by stálo vymaľovanie stien a stropu, ak jeden meter štvorcový maľovky stojí 20 korún?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A. 800 korún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B. 864 korún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C. 1 200 korún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D. 1 264 korún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E. 1 600 korún</a:t>
            </a:r>
            <a:endParaRPr lang="sk-SK" sz="2100" baseline="30000" smtClean="0">
              <a:solidFill>
                <a:srgbClr val="000000"/>
              </a:solidFill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02613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14. Miestnosť s rozmermi 5 m x 4 m, výškou 2,4 m, s jedným oknom s rozmermi 1 m x 1,2 m a s jednými dverami 1 m x 2 m treba vymaľovať. Koľko by stálo vymaľovanie stien a stropu, ak jeden meter štvorcový maľovky stojí 20 korún?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100" smtClean="0">
                <a:solidFill>
                  <a:srgbClr val="000000"/>
                </a:solidFill>
              </a:rPr>
              <a:t>Najprv vypočítame plochu miestnosti, ktorú treba vymaľovať: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>
                <a:solidFill>
                  <a:srgbClr val="000000"/>
                </a:solidFill>
              </a:rPr>
              <a:t>S =</a:t>
            </a:r>
            <a:r>
              <a:rPr lang="sk-SK" sz="2100" baseline="30000" smtClean="0">
                <a:solidFill>
                  <a:srgbClr val="000000"/>
                </a:solidFill>
              </a:rPr>
              <a:t> </a:t>
            </a:r>
            <a:r>
              <a:rPr lang="sk-SK" sz="2100" smtClean="0">
                <a:solidFill>
                  <a:srgbClr val="000000"/>
                </a:solidFill>
              </a:rPr>
              <a:t>2(5 + 4) . 2,4 + 5 . 4 – 1 . 1,2 – 1 . 2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smtClean="0">
                <a:solidFill>
                  <a:srgbClr val="000000"/>
                </a:solidFill>
              </a:rPr>
              <a:t>S = 18 . 2,4 + 20 – 1,2 – 2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smtClean="0">
                <a:solidFill>
                  <a:srgbClr val="000000"/>
                </a:solidFill>
              </a:rPr>
              <a:t>S = 43,2 + 20 – 3,2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smtClean="0">
                <a:solidFill>
                  <a:srgbClr val="000000"/>
                </a:solidFill>
              </a:rPr>
              <a:t>S = 60 m</a:t>
            </a:r>
            <a:r>
              <a:rPr lang="sk-SK" sz="2100" baseline="30000" smtClean="0">
                <a:solidFill>
                  <a:srgbClr val="000000"/>
                </a:solidFill>
              </a:rPr>
              <a:t>2</a:t>
            </a:r>
            <a:endParaRPr lang="sk-SK" sz="21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sk-SK" sz="2100" smtClean="0">
                <a:solidFill>
                  <a:srgbClr val="000000"/>
                </a:solidFill>
              </a:rPr>
              <a:t>Cena maľovky: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smtClean="0">
                <a:solidFill>
                  <a:srgbClr val="000000"/>
                </a:solidFill>
              </a:rPr>
              <a:t>60 . 20 = 1 200 (korún)</a:t>
            </a:r>
          </a:p>
          <a:p>
            <a:pPr eaLnBrk="1" hangingPunct="1">
              <a:lnSpc>
                <a:spcPct val="90000"/>
              </a:lnSpc>
            </a:pPr>
            <a:endParaRPr lang="sk-SK" sz="21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sk-SK" sz="210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4000" b="1" smtClean="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687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1. Jedna čokoláda stojí 14 korún. Keď si ale kúpite rodinné balenie ôsmich týchto čokolád, zaplatíte len 90 korún. Koľko najviac týchto čokolád sa dá kúpiť za 1 300 korún?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Najprv vypočítame, koľko balení po osem kusov si môžeme kúpiť za 1 300 korún: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smtClean="0">
                <a:solidFill>
                  <a:srgbClr val="000000"/>
                </a:solidFill>
              </a:rPr>
              <a:t>1 300 : 90 = 14,444...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Za 1 300 korún si môžeme kúpiť 14 balení po 8 kusov a zostane nám 40 korún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Za 40 korún si môžeme kúpiť 40 : 14 = 2,857... Čoklád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Počet všetkých čokolád: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smtClean="0">
                <a:solidFill>
                  <a:srgbClr val="000000"/>
                </a:solidFill>
              </a:rPr>
              <a:t>14 . 8 + 2 = 112 + 2 = 114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sk-SK" sz="4000" b="1" smtClean="0">
                <a:solidFill>
                  <a:schemeClr val="accent2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02613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15. Priamky </a:t>
            </a:r>
            <a:r>
              <a:rPr lang="sk-SK" sz="1800" i="1" smtClean="0">
                <a:solidFill>
                  <a:srgbClr val="000000"/>
                </a:solidFill>
              </a:rPr>
              <a:t>p</a:t>
            </a:r>
            <a:r>
              <a:rPr lang="sk-SK" sz="1800" smtClean="0">
                <a:solidFill>
                  <a:srgbClr val="000000"/>
                </a:solidFill>
              </a:rPr>
              <a:t>, </a:t>
            </a:r>
            <a:r>
              <a:rPr lang="sk-SK" sz="1800" i="1" smtClean="0">
                <a:solidFill>
                  <a:srgbClr val="000000"/>
                </a:solidFill>
              </a:rPr>
              <a:t>q</a:t>
            </a:r>
            <a:r>
              <a:rPr lang="sk-SK" sz="1800" smtClean="0">
                <a:solidFill>
                  <a:srgbClr val="000000"/>
                </a:solidFill>
              </a:rPr>
              <a:t> na náčrtku sú rovnobežné, priamky </a:t>
            </a:r>
            <a:r>
              <a:rPr lang="sk-SK" sz="1800" i="1" smtClean="0">
                <a:solidFill>
                  <a:srgbClr val="000000"/>
                </a:solidFill>
              </a:rPr>
              <a:t>p</a:t>
            </a:r>
            <a:r>
              <a:rPr lang="sk-SK" sz="1800" smtClean="0">
                <a:solidFill>
                  <a:srgbClr val="000000"/>
                </a:solidFill>
              </a:rPr>
              <a:t> a </a:t>
            </a:r>
            <a:r>
              <a:rPr lang="sk-SK" sz="1800" i="1" smtClean="0">
                <a:solidFill>
                  <a:srgbClr val="000000"/>
                </a:solidFill>
              </a:rPr>
              <a:t>s</a:t>
            </a:r>
            <a:r>
              <a:rPr lang="sk-SK" sz="1800" smtClean="0">
                <a:solidFill>
                  <a:srgbClr val="000000"/>
                </a:solidFill>
              </a:rPr>
              <a:t> zvierajú uhol 30</a:t>
            </a:r>
            <a:r>
              <a:rPr lang="sk-SK" sz="1800" baseline="30000" smtClean="0">
                <a:solidFill>
                  <a:srgbClr val="000000"/>
                </a:solidFill>
              </a:rPr>
              <a:t>O</a:t>
            </a:r>
            <a:r>
              <a:rPr lang="sk-SK" sz="1800" smtClean="0">
                <a:solidFill>
                  <a:srgbClr val="000000"/>
                </a:solidFill>
              </a:rPr>
              <a:t>, priamky </a:t>
            </a:r>
            <a:r>
              <a:rPr lang="sk-SK" sz="1800" i="1" smtClean="0">
                <a:solidFill>
                  <a:srgbClr val="000000"/>
                </a:solidFill>
              </a:rPr>
              <a:t>r</a:t>
            </a:r>
            <a:r>
              <a:rPr lang="sk-SK" sz="1800" smtClean="0">
                <a:solidFill>
                  <a:srgbClr val="000000"/>
                </a:solidFill>
              </a:rPr>
              <a:t> a </a:t>
            </a:r>
            <a:r>
              <a:rPr lang="sk-SK" sz="1800" i="1" smtClean="0">
                <a:solidFill>
                  <a:srgbClr val="000000"/>
                </a:solidFill>
              </a:rPr>
              <a:t>s</a:t>
            </a:r>
            <a:r>
              <a:rPr lang="sk-SK" sz="1800" smtClean="0">
                <a:solidFill>
                  <a:srgbClr val="000000"/>
                </a:solidFill>
              </a:rPr>
              <a:t> uhol 70</a:t>
            </a:r>
            <a:r>
              <a:rPr lang="sk-SK" sz="1800" baseline="30000" smtClean="0">
                <a:solidFill>
                  <a:srgbClr val="000000"/>
                </a:solidFill>
              </a:rPr>
              <a:t>O</a:t>
            </a:r>
            <a:r>
              <a:rPr lang="sk-SK" sz="1800" smtClean="0">
                <a:solidFill>
                  <a:srgbClr val="000000"/>
                </a:solidFill>
              </a:rPr>
              <a:t>. Aký je rozdiel veľkostí uhlov </a:t>
            </a:r>
            <a:r>
              <a:rPr lang="sk-SK" sz="1800" i="1" smtClean="0">
                <a:solidFill>
                  <a:srgbClr val="000000"/>
                </a:solidFill>
                <a:sym typeface="Symbol" pitchFamily="18" charset="2"/>
              </a:rPr>
              <a:t></a:t>
            </a:r>
            <a:r>
              <a:rPr lang="sk-SK" sz="1800" smtClean="0">
                <a:solidFill>
                  <a:srgbClr val="000000"/>
                </a:solidFill>
                <a:sym typeface="Symbol" pitchFamily="18" charset="2"/>
              </a:rPr>
              <a:t> a </a:t>
            </a:r>
            <a:r>
              <a:rPr lang="sk-SK" sz="1800" i="1" smtClean="0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sk-SK" sz="1800" smtClean="0">
                <a:solidFill>
                  <a:srgbClr val="000000"/>
                </a:solidFill>
                <a:sym typeface="Symbol" pitchFamily="18" charset="2"/>
              </a:rPr>
              <a:t>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A. 10</a:t>
            </a:r>
            <a:r>
              <a:rPr lang="sk-SK" sz="2100" baseline="30000" smtClean="0">
                <a:solidFill>
                  <a:srgbClr val="000000"/>
                </a:solidFill>
              </a:rPr>
              <a:t>O</a:t>
            </a:r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B. 20</a:t>
            </a:r>
            <a:r>
              <a:rPr lang="sk-SK" sz="2100" baseline="30000" smtClean="0">
                <a:solidFill>
                  <a:srgbClr val="000000"/>
                </a:solidFill>
              </a:rPr>
              <a:t>O</a:t>
            </a:r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C. 25</a:t>
            </a:r>
            <a:r>
              <a:rPr lang="sk-SK" sz="2100" baseline="30000" smtClean="0">
                <a:solidFill>
                  <a:srgbClr val="000000"/>
                </a:solidFill>
              </a:rPr>
              <a:t>O</a:t>
            </a:r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D. 30</a:t>
            </a:r>
            <a:r>
              <a:rPr lang="sk-SK" sz="2100" baseline="30000" smtClean="0">
                <a:solidFill>
                  <a:srgbClr val="000000"/>
                </a:solidFill>
              </a:rPr>
              <a:t>O</a:t>
            </a:r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E. 40</a:t>
            </a:r>
            <a:r>
              <a:rPr lang="sk-SK" sz="2100" baseline="30000" smtClean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pic>
        <p:nvPicPr>
          <p:cNvPr id="5121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420938"/>
            <a:ext cx="4714875" cy="265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02613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15. Priamky </a:t>
            </a:r>
            <a:r>
              <a:rPr lang="sk-SK" sz="1800" i="1" smtClean="0">
                <a:solidFill>
                  <a:srgbClr val="000000"/>
                </a:solidFill>
              </a:rPr>
              <a:t>p</a:t>
            </a:r>
            <a:r>
              <a:rPr lang="sk-SK" sz="1800" smtClean="0">
                <a:solidFill>
                  <a:srgbClr val="000000"/>
                </a:solidFill>
              </a:rPr>
              <a:t>, </a:t>
            </a:r>
            <a:r>
              <a:rPr lang="sk-SK" sz="1800" i="1" smtClean="0">
                <a:solidFill>
                  <a:srgbClr val="000000"/>
                </a:solidFill>
              </a:rPr>
              <a:t>q</a:t>
            </a:r>
            <a:r>
              <a:rPr lang="sk-SK" sz="1800" smtClean="0">
                <a:solidFill>
                  <a:srgbClr val="000000"/>
                </a:solidFill>
              </a:rPr>
              <a:t> na náčrtku sú rovnobežné, priamky </a:t>
            </a:r>
            <a:r>
              <a:rPr lang="sk-SK" sz="1800" i="1" smtClean="0">
                <a:solidFill>
                  <a:srgbClr val="000000"/>
                </a:solidFill>
              </a:rPr>
              <a:t>p</a:t>
            </a:r>
            <a:r>
              <a:rPr lang="sk-SK" sz="1800" smtClean="0">
                <a:solidFill>
                  <a:srgbClr val="000000"/>
                </a:solidFill>
              </a:rPr>
              <a:t> a </a:t>
            </a:r>
            <a:r>
              <a:rPr lang="sk-SK" sz="1800" i="1" smtClean="0">
                <a:solidFill>
                  <a:srgbClr val="000000"/>
                </a:solidFill>
              </a:rPr>
              <a:t>s</a:t>
            </a:r>
            <a:r>
              <a:rPr lang="sk-SK" sz="1800" smtClean="0">
                <a:solidFill>
                  <a:srgbClr val="000000"/>
                </a:solidFill>
              </a:rPr>
              <a:t> zvierajú uhol 30</a:t>
            </a:r>
            <a:r>
              <a:rPr lang="sk-SK" sz="1800" baseline="30000" smtClean="0">
                <a:solidFill>
                  <a:srgbClr val="000000"/>
                </a:solidFill>
              </a:rPr>
              <a:t>O</a:t>
            </a:r>
            <a:r>
              <a:rPr lang="sk-SK" sz="1800" smtClean="0">
                <a:solidFill>
                  <a:srgbClr val="000000"/>
                </a:solidFill>
              </a:rPr>
              <a:t>, priamky </a:t>
            </a:r>
            <a:r>
              <a:rPr lang="sk-SK" sz="1800" i="1" smtClean="0">
                <a:solidFill>
                  <a:srgbClr val="000000"/>
                </a:solidFill>
              </a:rPr>
              <a:t>r</a:t>
            </a:r>
            <a:r>
              <a:rPr lang="sk-SK" sz="1800" smtClean="0">
                <a:solidFill>
                  <a:srgbClr val="000000"/>
                </a:solidFill>
              </a:rPr>
              <a:t> a </a:t>
            </a:r>
            <a:r>
              <a:rPr lang="sk-SK" sz="1800" i="1" smtClean="0">
                <a:solidFill>
                  <a:srgbClr val="000000"/>
                </a:solidFill>
              </a:rPr>
              <a:t>s</a:t>
            </a:r>
            <a:r>
              <a:rPr lang="sk-SK" sz="1800" smtClean="0">
                <a:solidFill>
                  <a:srgbClr val="000000"/>
                </a:solidFill>
              </a:rPr>
              <a:t> uhol 70</a:t>
            </a:r>
            <a:r>
              <a:rPr lang="sk-SK" sz="1800" baseline="30000" smtClean="0">
                <a:solidFill>
                  <a:srgbClr val="000000"/>
                </a:solidFill>
              </a:rPr>
              <a:t>O</a:t>
            </a:r>
            <a:r>
              <a:rPr lang="sk-SK" sz="1800" smtClean="0">
                <a:solidFill>
                  <a:srgbClr val="000000"/>
                </a:solidFill>
              </a:rPr>
              <a:t>. Aký je rozdiel veľkostí uhlov </a:t>
            </a:r>
            <a:r>
              <a:rPr lang="sk-SK" sz="1800" i="1" smtClean="0">
                <a:solidFill>
                  <a:srgbClr val="000000"/>
                </a:solidFill>
                <a:sym typeface="Symbol" pitchFamily="18" charset="2"/>
              </a:rPr>
              <a:t></a:t>
            </a:r>
            <a:r>
              <a:rPr lang="sk-SK" sz="1800" smtClean="0">
                <a:solidFill>
                  <a:srgbClr val="000000"/>
                </a:solidFill>
                <a:sym typeface="Symbol" pitchFamily="18" charset="2"/>
              </a:rPr>
              <a:t> a </a:t>
            </a:r>
            <a:r>
              <a:rPr lang="sk-SK" sz="1800" i="1" smtClean="0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sk-SK" sz="1800" smtClean="0">
                <a:solidFill>
                  <a:srgbClr val="000000"/>
                </a:solidFill>
                <a:sym typeface="Symbol" pitchFamily="18" charset="2"/>
              </a:rPr>
              <a:t>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2100" smtClean="0">
                <a:solidFill>
                  <a:srgbClr val="000000"/>
                </a:solidFill>
              </a:rPr>
              <a:t>Vrcholový uhol k uhlu s veľ-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smtClean="0">
                <a:solidFill>
                  <a:srgbClr val="000000"/>
                </a:solidFill>
              </a:rPr>
              <a:t>kosťou 30</a:t>
            </a:r>
            <a:r>
              <a:rPr lang="sk-SK" sz="2100" baseline="30000" smtClean="0">
                <a:solidFill>
                  <a:srgbClr val="000000"/>
                </a:solidFill>
              </a:rPr>
              <a:t>O</a:t>
            </a:r>
            <a:r>
              <a:rPr lang="sk-SK" sz="2100" smtClean="0">
                <a:solidFill>
                  <a:srgbClr val="000000"/>
                </a:solidFill>
              </a:rPr>
              <a:t> má tiež veľkosť 30</a:t>
            </a:r>
            <a:r>
              <a:rPr lang="sk-SK" sz="2100" baseline="30000" smtClean="0">
                <a:solidFill>
                  <a:srgbClr val="000000"/>
                </a:solidFill>
              </a:rPr>
              <a:t>O</a:t>
            </a:r>
            <a:r>
              <a:rPr lang="sk-SK" sz="2100" smtClean="0">
                <a:solidFill>
                  <a:srgbClr val="000000"/>
                </a:solidFill>
              </a:rPr>
              <a:t> .</a:t>
            </a:r>
          </a:p>
          <a:p>
            <a:pPr eaLnBrk="1" hangingPunct="1">
              <a:lnSpc>
                <a:spcPct val="80000"/>
              </a:lnSpc>
            </a:pPr>
            <a:r>
              <a:rPr lang="sk-SK" sz="2100" smtClean="0">
                <a:solidFill>
                  <a:srgbClr val="000000"/>
                </a:solidFill>
              </a:rPr>
              <a:t>Uhol </a:t>
            </a:r>
            <a:r>
              <a:rPr lang="sk-SK" sz="2100" i="1" smtClean="0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sk-SK" sz="2100" smtClean="0">
                <a:solidFill>
                  <a:srgbClr val="000000"/>
                </a:solidFill>
                <a:sym typeface="Symbol" pitchFamily="18" charset="2"/>
              </a:rPr>
              <a:t> je súhlasný uhol k von-</a:t>
            </a:r>
            <a:br>
              <a:rPr lang="sk-SK" sz="2100" smtClean="0">
                <a:solidFill>
                  <a:srgbClr val="000000"/>
                </a:solidFill>
                <a:sym typeface="Symbol" pitchFamily="18" charset="2"/>
              </a:rPr>
            </a:br>
            <a:r>
              <a:rPr lang="sk-SK" sz="2100" smtClean="0">
                <a:solidFill>
                  <a:srgbClr val="000000"/>
                </a:solidFill>
                <a:sym typeface="Symbol" pitchFamily="18" charset="2"/>
              </a:rPr>
              <a:t>kajšiemu uhlu trojuholníka</a:t>
            </a:r>
            <a:br>
              <a:rPr lang="sk-SK" sz="2100" smtClean="0">
                <a:solidFill>
                  <a:srgbClr val="000000"/>
                </a:solidFill>
                <a:sym typeface="Symbol" pitchFamily="18" charset="2"/>
              </a:rPr>
            </a:br>
            <a:r>
              <a:rPr lang="sk-SK" sz="2100" smtClean="0">
                <a:solidFill>
                  <a:srgbClr val="000000"/>
                </a:solidFill>
                <a:sym typeface="Symbol" pitchFamily="18" charset="2"/>
              </a:rPr>
              <a:t>(s uhlami 30</a:t>
            </a:r>
            <a:r>
              <a:rPr lang="sk-SK" sz="2100" baseline="30000" smtClean="0">
                <a:solidFill>
                  <a:srgbClr val="000000"/>
                </a:solidFill>
              </a:rPr>
              <a:t>O</a:t>
            </a:r>
            <a:r>
              <a:rPr lang="sk-SK" sz="2100" smtClean="0">
                <a:solidFill>
                  <a:srgbClr val="000000"/>
                </a:solidFill>
                <a:sym typeface="Symbol" pitchFamily="18" charset="2"/>
              </a:rPr>
              <a:t> a 70</a:t>
            </a:r>
            <a:r>
              <a:rPr lang="sk-SK" sz="2100" baseline="30000" smtClean="0">
                <a:solidFill>
                  <a:srgbClr val="000000"/>
                </a:solidFill>
              </a:rPr>
              <a:t>O</a:t>
            </a:r>
            <a:r>
              <a:rPr lang="sk-SK" sz="2100" smtClean="0">
                <a:solidFill>
                  <a:srgbClr val="000000"/>
                </a:solidFill>
                <a:sym typeface="Symbol" pitchFamily="18" charset="2"/>
              </a:rPr>
              <a:t> ) a </a:t>
            </a:r>
            <a:br>
              <a:rPr lang="sk-SK" sz="2100" smtClean="0">
                <a:solidFill>
                  <a:srgbClr val="000000"/>
                </a:solidFill>
                <a:sym typeface="Symbol" pitchFamily="18" charset="2"/>
              </a:rPr>
            </a:br>
            <a:r>
              <a:rPr lang="sk-SK" sz="2100" smtClean="0">
                <a:solidFill>
                  <a:srgbClr val="000000"/>
                </a:solidFill>
                <a:sym typeface="Symbol" pitchFamily="18" charset="2"/>
              </a:rPr>
              <a:t>preto má veľkosť 100</a:t>
            </a:r>
            <a:r>
              <a:rPr lang="sk-SK" sz="2100" baseline="30000" smtClean="0">
                <a:solidFill>
                  <a:srgbClr val="000000"/>
                </a:solidFill>
              </a:rPr>
              <a:t>O</a:t>
            </a:r>
            <a:r>
              <a:rPr lang="sk-SK" sz="2100" smtClean="0">
                <a:solidFill>
                  <a:srgbClr val="000000"/>
                </a:solidFill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k-SK" sz="2100" smtClean="0">
                <a:solidFill>
                  <a:srgbClr val="000000"/>
                </a:solidFill>
                <a:sym typeface="Symbol" pitchFamily="18" charset="2"/>
              </a:rPr>
              <a:t>Uhol </a:t>
            </a:r>
            <a:r>
              <a:rPr lang="sk-SK" sz="2100" i="1" smtClean="0">
                <a:solidFill>
                  <a:srgbClr val="000000"/>
                </a:solidFill>
                <a:sym typeface="Symbol" pitchFamily="18" charset="2"/>
              </a:rPr>
              <a:t></a:t>
            </a:r>
            <a:r>
              <a:rPr lang="sk-SK" sz="2100" smtClean="0">
                <a:solidFill>
                  <a:srgbClr val="000000"/>
                </a:solidFill>
                <a:sym typeface="Symbol" pitchFamily="18" charset="2"/>
              </a:rPr>
              <a:t> je susedný uhol k uhlu s veľkosťou 70</a:t>
            </a:r>
            <a:r>
              <a:rPr lang="sk-SK" sz="2100" baseline="30000" smtClean="0">
                <a:solidFill>
                  <a:srgbClr val="000000"/>
                </a:solidFill>
              </a:rPr>
              <a:t>O</a:t>
            </a:r>
            <a:r>
              <a:rPr lang="sk-SK" sz="2100" smtClean="0">
                <a:solidFill>
                  <a:srgbClr val="000000"/>
                </a:solidFill>
                <a:sym typeface="Symbol" pitchFamily="18" charset="2"/>
              </a:rPr>
              <a:t> , preto jeho veľkosť je 110</a:t>
            </a:r>
            <a:r>
              <a:rPr lang="sk-SK" sz="2100" baseline="30000" smtClean="0">
                <a:solidFill>
                  <a:srgbClr val="000000"/>
                </a:solidFill>
              </a:rPr>
              <a:t>O</a:t>
            </a:r>
          </a:p>
          <a:p>
            <a:pPr eaLnBrk="1" hangingPunct="1">
              <a:lnSpc>
                <a:spcPct val="80000"/>
              </a:lnSpc>
            </a:pPr>
            <a:r>
              <a:rPr lang="sk-SK" sz="2100" smtClean="0">
                <a:solidFill>
                  <a:srgbClr val="000000"/>
                </a:solidFill>
                <a:sym typeface="Symbol" pitchFamily="18" charset="2"/>
              </a:rPr>
              <a:t>Pre </a:t>
            </a:r>
            <a:r>
              <a:rPr lang="sk-SK" sz="2100" i="1" smtClean="0">
                <a:solidFill>
                  <a:srgbClr val="000000"/>
                </a:solidFill>
                <a:sym typeface="Symbol" pitchFamily="18" charset="2"/>
              </a:rPr>
              <a:t></a:t>
            </a:r>
            <a:r>
              <a:rPr lang="sk-SK" sz="2100" smtClean="0">
                <a:solidFill>
                  <a:srgbClr val="000000"/>
                </a:solidFill>
                <a:sym typeface="Symbol" pitchFamily="18" charset="2"/>
              </a:rPr>
              <a:t> - </a:t>
            </a:r>
            <a:r>
              <a:rPr lang="sk-SK" sz="2100" i="1" smtClean="0">
                <a:solidFill>
                  <a:srgbClr val="000000"/>
                </a:solidFill>
                <a:sym typeface="Symbol" pitchFamily="18" charset="2"/>
              </a:rPr>
              <a:t> </a:t>
            </a:r>
            <a:r>
              <a:rPr lang="sk-SK" sz="2100" smtClean="0">
                <a:solidFill>
                  <a:srgbClr val="000000"/>
                </a:solidFill>
                <a:sym typeface="Symbol" pitchFamily="18" charset="2"/>
              </a:rPr>
              <a:t>potom platí: 110</a:t>
            </a:r>
            <a:r>
              <a:rPr lang="sk-SK" sz="2100" baseline="30000" smtClean="0">
                <a:solidFill>
                  <a:srgbClr val="000000"/>
                </a:solidFill>
              </a:rPr>
              <a:t>O</a:t>
            </a:r>
            <a:r>
              <a:rPr lang="sk-SK" sz="2100" smtClean="0">
                <a:solidFill>
                  <a:srgbClr val="000000"/>
                </a:solidFill>
                <a:sym typeface="Symbol" pitchFamily="18" charset="2"/>
              </a:rPr>
              <a:t> – 100</a:t>
            </a:r>
            <a:r>
              <a:rPr lang="sk-SK" sz="2100" baseline="30000" smtClean="0">
                <a:solidFill>
                  <a:srgbClr val="000000"/>
                </a:solidFill>
              </a:rPr>
              <a:t>O</a:t>
            </a:r>
            <a:r>
              <a:rPr lang="sk-SK" sz="2100" smtClean="0">
                <a:solidFill>
                  <a:srgbClr val="000000"/>
                </a:solidFill>
                <a:sym typeface="Symbol" pitchFamily="18" charset="2"/>
              </a:rPr>
              <a:t> = 10</a:t>
            </a:r>
            <a:r>
              <a:rPr lang="sk-SK" sz="2100" baseline="30000" smtClean="0">
                <a:solidFill>
                  <a:srgbClr val="000000"/>
                </a:solidFill>
              </a:rPr>
              <a:t>O</a:t>
            </a:r>
          </a:p>
          <a:p>
            <a:pPr eaLnBrk="1" hangingPunct="1">
              <a:lnSpc>
                <a:spcPct val="80000"/>
              </a:lnSpc>
            </a:pPr>
            <a:endParaRPr lang="sk-SK" sz="2100" baseline="3000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4000" b="1" smtClean="0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8922" name="Rectangle 11"/>
          <p:cNvSpPr>
            <a:spLocks noChangeArrowheads="1"/>
          </p:cNvSpPr>
          <p:nvPr/>
        </p:nvSpPr>
        <p:spPr bwMode="auto">
          <a:xfrm>
            <a:off x="-180975" y="3284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pic>
        <p:nvPicPr>
          <p:cNvPr id="522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16113"/>
            <a:ext cx="4392613" cy="247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02613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16. Do jednej cisterny tvaru valca sa zmestí  najviac 500 hl vody. Najviac koľko hl vody so zmestí do druhej cisterny tvaru valca, ktorá má v porovnaní s prvou cisternou dvakrát väčší polomer podstavy a päťkrát menšiu výšku?</a:t>
            </a:r>
            <a:endParaRPr lang="sk-SK" sz="1800" smtClean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A. 200 hl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B. 400 hl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C. 40 hl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D. 625 hl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E. 1 250 hl</a:t>
            </a:r>
            <a:endParaRPr lang="sk-SK" sz="2000" baseline="30000" smtClean="0">
              <a:solidFill>
                <a:srgbClr val="000000"/>
              </a:solidFill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02613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16. Do jednej cisterny tvaru valca sa zmestí  najviac 500 hl vody. Najviac koľko hl vody so zmestí do druhej cisterny tvaru valca, ktorá má v porovnaní s prvou cisternou dvakrát väčší polomer podstavy a päťkrát menšiu výšku?</a:t>
            </a:r>
            <a:endParaRPr lang="sk-SK" sz="1800" smtClean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Nech polomer podstavy prvej cisterny je </a:t>
            </a:r>
            <a:r>
              <a:rPr lang="sk-SK" sz="2000" i="1" smtClean="0">
                <a:solidFill>
                  <a:srgbClr val="000000"/>
                </a:solidFill>
              </a:rPr>
              <a:t>r</a:t>
            </a:r>
            <a:r>
              <a:rPr lang="sk-SK" sz="2000" i="1" baseline="-25000" smtClean="0">
                <a:solidFill>
                  <a:srgbClr val="000000"/>
                </a:solidFill>
              </a:rPr>
              <a:t>1</a:t>
            </a:r>
            <a:r>
              <a:rPr lang="sk-SK" sz="2000" baseline="-25000" smtClean="0">
                <a:solidFill>
                  <a:srgbClr val="000000"/>
                </a:solidFill>
              </a:rPr>
              <a:t> </a:t>
            </a:r>
            <a:r>
              <a:rPr lang="sk-SK" sz="2000" smtClean="0">
                <a:solidFill>
                  <a:srgbClr val="000000"/>
                </a:solidFill>
              </a:rPr>
              <a:t>a výška </a:t>
            </a:r>
            <a:r>
              <a:rPr lang="sk-SK" sz="2000" i="1" smtClean="0">
                <a:solidFill>
                  <a:srgbClr val="000000"/>
                </a:solidFill>
              </a:rPr>
              <a:t>v</a:t>
            </a:r>
            <a:r>
              <a:rPr lang="sk-SK" sz="2000" i="1" baseline="-25000" smtClean="0">
                <a:solidFill>
                  <a:srgbClr val="000000"/>
                </a:solidFill>
              </a:rPr>
              <a:t>1</a:t>
            </a:r>
            <a:r>
              <a:rPr lang="sk-SK" sz="2000" baseline="-25000" smtClean="0">
                <a:solidFill>
                  <a:srgbClr val="000000"/>
                </a:solidFill>
              </a:rPr>
              <a:t> </a:t>
            </a:r>
            <a:r>
              <a:rPr lang="sk-SK" sz="2000" smtClean="0">
                <a:solidFill>
                  <a:srgbClr val="000000"/>
                </a:solidFill>
              </a:rPr>
              <a:t>a nech polomer podstavy druhej cisterny je </a:t>
            </a:r>
            <a:r>
              <a:rPr lang="sk-SK" sz="2000" i="1" smtClean="0">
                <a:solidFill>
                  <a:srgbClr val="000000"/>
                </a:solidFill>
              </a:rPr>
              <a:t>r</a:t>
            </a:r>
            <a:r>
              <a:rPr lang="sk-SK" sz="2000" i="1" baseline="-25000" smtClean="0">
                <a:solidFill>
                  <a:srgbClr val="000000"/>
                </a:solidFill>
              </a:rPr>
              <a:t>2</a:t>
            </a:r>
            <a:r>
              <a:rPr lang="sk-SK" sz="2000" baseline="-25000" smtClean="0">
                <a:solidFill>
                  <a:srgbClr val="000000"/>
                </a:solidFill>
              </a:rPr>
              <a:t> </a:t>
            </a:r>
            <a:r>
              <a:rPr lang="sk-SK" sz="2000" smtClean="0">
                <a:solidFill>
                  <a:srgbClr val="000000"/>
                </a:solidFill>
              </a:rPr>
              <a:t>a výška </a:t>
            </a:r>
            <a:r>
              <a:rPr lang="sk-SK" sz="2000" i="1" smtClean="0">
                <a:solidFill>
                  <a:srgbClr val="000000"/>
                </a:solidFill>
              </a:rPr>
              <a:t>v</a:t>
            </a:r>
            <a:r>
              <a:rPr lang="sk-SK" sz="2000" i="1" baseline="-25000" smtClean="0">
                <a:solidFill>
                  <a:srgbClr val="000000"/>
                </a:solidFill>
              </a:rPr>
              <a:t>2</a:t>
            </a:r>
            <a:r>
              <a:rPr lang="sk-SK" sz="2000" smtClean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Potom pre objem prvej cisterny platí: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Pre objem druhej cisterny platí:</a:t>
            </a:r>
          </a:p>
          <a:p>
            <a:pPr eaLnBrk="1" hangingPunct="1"/>
            <a:endParaRPr lang="sk-SK" sz="20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Objem druhej cisterny</a:t>
            </a:r>
            <a:br>
              <a:rPr lang="sk-SK" sz="2000" smtClean="0">
                <a:solidFill>
                  <a:srgbClr val="000000"/>
                </a:solidFill>
              </a:rPr>
            </a:br>
            <a:r>
              <a:rPr lang="sk-SK" sz="2000" smtClean="0">
                <a:solidFill>
                  <a:srgbClr val="000000"/>
                </a:solidFill>
              </a:rPr>
              <a:t>tvorí štyri pätiny objemu</a:t>
            </a:r>
            <a:br>
              <a:rPr lang="sk-SK" sz="2000" smtClean="0">
                <a:solidFill>
                  <a:srgbClr val="000000"/>
                </a:solidFill>
              </a:rPr>
            </a:br>
            <a:r>
              <a:rPr lang="sk-SK" sz="2000" smtClean="0">
                <a:solidFill>
                  <a:srgbClr val="000000"/>
                </a:solidFill>
              </a:rPr>
              <a:t>prvej cisterny:</a:t>
            </a:r>
            <a:br>
              <a:rPr lang="sk-SK" sz="2000" smtClean="0">
                <a:solidFill>
                  <a:srgbClr val="000000"/>
                </a:solidFill>
              </a:rPr>
            </a:br>
            <a:r>
              <a:rPr lang="sk-SK" sz="2000" smtClean="0">
                <a:solidFill>
                  <a:srgbClr val="000000"/>
                </a:solidFill>
              </a:rPr>
              <a:t>štyri pätiny z 500 hl je 400 hl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sk-SK" sz="4000" b="1" smtClean="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332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3324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332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54284" name="Object 12"/>
          <p:cNvGraphicFramePr>
            <a:graphicFrameLocks noChangeAspect="1"/>
          </p:cNvGraphicFramePr>
          <p:nvPr/>
        </p:nvGraphicFramePr>
        <p:xfrm>
          <a:off x="5508625" y="3068638"/>
          <a:ext cx="129698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Rovnica" r:id="rId4" imgW="723586" imgH="241195" progId="Equation.3">
                  <p:embed/>
                </p:oleObj>
              </mc:Choice>
              <mc:Fallback>
                <p:oleObj name="Rovnica" r:id="rId4" imgW="723586" imgH="24119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3068638"/>
                        <a:ext cx="1296988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54286" name="Object 14"/>
          <p:cNvGraphicFramePr>
            <a:graphicFrameLocks noChangeAspect="1"/>
          </p:cNvGraphicFramePr>
          <p:nvPr/>
        </p:nvGraphicFramePr>
        <p:xfrm>
          <a:off x="4787900" y="3429000"/>
          <a:ext cx="1514475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Rovnica" r:id="rId6" imgW="1016000" imgH="1066800" progId="Equation.3">
                  <p:embed/>
                </p:oleObj>
              </mc:Choice>
              <mc:Fallback>
                <p:oleObj name="Rovnica" r:id="rId6" imgW="1016000" imgH="1066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429000"/>
                        <a:ext cx="1514475" cy="158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13688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17. Pre čísla x, y platí      3x + 6y = 2x – y = 45. Vypočítajte súčet čísel x, y.</a:t>
            </a:r>
            <a:endParaRPr lang="sk-SK" sz="1800" smtClean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A. 24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B. 18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C. 20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D. 36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E. 27</a:t>
            </a:r>
            <a:endParaRPr lang="sk-SK" sz="2000" baseline="30000" smtClean="0">
              <a:solidFill>
                <a:srgbClr val="000000"/>
              </a:solidFill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13688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17. Pre čísla x, y platí      3x + 6y = 2x – y = 45. Vypočítajte súčet čísel x, y.</a:t>
            </a:r>
            <a:endParaRPr lang="sk-SK" sz="1800" smtClean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Vyriešime sústavu rovníc: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Sústavu riešime sčítacou metódou:</a:t>
            </a:r>
          </a:p>
          <a:p>
            <a:pPr eaLnBrk="1" hangingPunct="1"/>
            <a:endParaRPr lang="sk-SK" sz="20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                           určíme hodnotu druhej premennej:</a:t>
            </a:r>
          </a:p>
          <a:p>
            <a:pPr eaLnBrk="1" hangingPunct="1"/>
            <a:endParaRPr lang="sk-SK" sz="2000" smtClean="0">
              <a:solidFill>
                <a:srgbClr val="000000"/>
              </a:solidFill>
            </a:endParaRPr>
          </a:p>
          <a:p>
            <a:pPr eaLnBrk="1" hangingPunct="1"/>
            <a:endParaRPr lang="sk-SK" sz="2000" smtClean="0">
              <a:solidFill>
                <a:srgbClr val="000000"/>
              </a:solidFill>
            </a:endParaRPr>
          </a:p>
          <a:p>
            <a:pPr eaLnBrk="1" hangingPunct="1"/>
            <a:endParaRPr lang="sk-SK" sz="2000" smtClean="0">
              <a:solidFill>
                <a:srgbClr val="000000"/>
              </a:solidFill>
            </a:endParaRPr>
          </a:p>
          <a:p>
            <a:pPr eaLnBrk="1" hangingPunct="1"/>
            <a:endParaRPr lang="sk-SK" sz="2000" smtClean="0">
              <a:solidFill>
                <a:srgbClr val="000000"/>
              </a:solidFill>
            </a:endParaRPr>
          </a:p>
          <a:p>
            <a:pPr eaLnBrk="1" hangingPunct="1"/>
            <a:endParaRPr lang="sk-SK" sz="20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Pre súčet x + y potom platí: 21 + (-3) = 18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sk-SK" sz="4000" b="1" smtClean="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4346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4347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434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4349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4350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435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57356" name="Object 12"/>
          <p:cNvGraphicFramePr>
            <a:graphicFrameLocks noChangeAspect="1"/>
          </p:cNvGraphicFramePr>
          <p:nvPr/>
        </p:nvGraphicFramePr>
        <p:xfrm>
          <a:off x="5508625" y="2276475"/>
          <a:ext cx="12969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Rovnica" r:id="rId4" imgW="889000" imgH="457200" progId="Equation.3">
                  <p:embed/>
                </p:oleObj>
              </mc:Choice>
              <mc:Fallback>
                <p:oleObj name="Rovnica" r:id="rId4" imgW="8890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276475"/>
                        <a:ext cx="1296988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4339" name="Object 14"/>
          <p:cNvGraphicFramePr>
            <a:graphicFrameLocks noChangeAspect="1"/>
          </p:cNvGraphicFramePr>
          <p:nvPr/>
        </p:nvGraphicFramePr>
        <p:xfrm>
          <a:off x="1331913" y="3213100"/>
          <a:ext cx="163353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Rovnica" r:id="rId6" imgW="1257300" imgH="1828800" progId="Equation.3">
                  <p:embed/>
                </p:oleObj>
              </mc:Choice>
              <mc:Fallback>
                <p:oleObj name="Rovnica" r:id="rId6" imgW="1257300" imgH="1828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213100"/>
                        <a:ext cx="1633537" cy="237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0" y="2967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57360" name="Object 16"/>
          <p:cNvGraphicFramePr>
            <a:graphicFrameLocks noChangeAspect="1"/>
          </p:cNvGraphicFramePr>
          <p:nvPr/>
        </p:nvGraphicFramePr>
        <p:xfrm>
          <a:off x="7092950" y="3573463"/>
          <a:ext cx="1439863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Rovnica" r:id="rId8" imgW="1028700" imgH="927100" progId="Equation.3">
                  <p:embed/>
                </p:oleObj>
              </mc:Choice>
              <mc:Fallback>
                <p:oleObj name="Rovnica" r:id="rId8" imgW="1028700" imgH="9271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573463"/>
                        <a:ext cx="1439863" cy="1293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13688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18. Daniela správne narysovala trojuholník </a:t>
            </a:r>
            <a:r>
              <a:rPr lang="sk-SK" sz="1800" i="1" smtClean="0">
                <a:solidFill>
                  <a:srgbClr val="000000"/>
                </a:solidFill>
              </a:rPr>
              <a:t>ABC</a:t>
            </a:r>
            <a:r>
              <a:rPr lang="sk-SK" sz="1800" smtClean="0">
                <a:solidFill>
                  <a:srgbClr val="000000"/>
                </a:solidFill>
              </a:rPr>
              <a:t> podľa nasledujúceho postupu:</a:t>
            </a:r>
            <a:endParaRPr lang="sk-SK" sz="1800" smtClean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A. 46 cm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B. 38 cm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C. 50 cm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D. 42 cm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E. 37 cm</a:t>
            </a:r>
          </a:p>
          <a:p>
            <a:pPr eaLnBrk="1" hangingPunct="1"/>
            <a:endParaRPr lang="sk-SK" sz="20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Vypočítajte obvod narysovaného trojuholníka </a:t>
            </a:r>
            <a:r>
              <a:rPr lang="sk-SK" sz="2000" i="1" smtClean="0">
                <a:solidFill>
                  <a:srgbClr val="000000"/>
                </a:solidFill>
              </a:rPr>
              <a:t>ABC</a:t>
            </a:r>
            <a:r>
              <a:rPr lang="sk-SK" sz="2000" smtClean="0">
                <a:solidFill>
                  <a:srgbClr val="000000"/>
                </a:solidFill>
              </a:rPr>
              <a:t>.</a:t>
            </a:r>
            <a:endParaRPr lang="sk-SK" sz="2000" baseline="30000" smtClean="0">
              <a:solidFill>
                <a:srgbClr val="000000"/>
              </a:solidFill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pic>
        <p:nvPicPr>
          <p:cNvPr id="5838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420938"/>
            <a:ext cx="6157912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13688" cy="1143000"/>
          </a:xfrm>
        </p:spPr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18. Daniela správne narysovala trojuholník </a:t>
            </a:r>
            <a:r>
              <a:rPr lang="sk-SK" sz="1800" i="1" smtClean="0">
                <a:solidFill>
                  <a:srgbClr val="000000"/>
                </a:solidFill>
              </a:rPr>
              <a:t>ABC</a:t>
            </a:r>
            <a:r>
              <a:rPr lang="sk-SK" sz="1800" smtClean="0">
                <a:solidFill>
                  <a:srgbClr val="000000"/>
                </a:solidFill>
              </a:rPr>
              <a:t> podľa nasledujúceho postupu:</a:t>
            </a:r>
            <a:endParaRPr lang="sk-SK" sz="1800" smtClean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Daný trojuholník si načrtneme: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Trojuholník </a:t>
            </a:r>
            <a:r>
              <a:rPr lang="sk-SK" sz="2000" i="1" smtClean="0">
                <a:solidFill>
                  <a:srgbClr val="000000"/>
                </a:solidFill>
              </a:rPr>
              <a:t>ABC</a:t>
            </a:r>
            <a:r>
              <a:rPr lang="sk-SK" sz="2000" smtClean="0">
                <a:solidFill>
                  <a:srgbClr val="000000"/>
                </a:solidFill>
              </a:rPr>
              <a:t> je rovnoramenný</a:t>
            </a:r>
            <a:br>
              <a:rPr lang="sk-SK" sz="2000" smtClean="0">
                <a:solidFill>
                  <a:srgbClr val="000000"/>
                </a:solidFill>
              </a:rPr>
            </a:br>
            <a:r>
              <a:rPr lang="sk-SK" sz="2000" smtClean="0">
                <a:solidFill>
                  <a:srgbClr val="000000"/>
                </a:solidFill>
              </a:rPr>
              <a:t>so základňou AB, </a:t>
            </a:r>
            <a:r>
              <a:rPr lang="sk-SK" sz="2000" smtClean="0">
                <a:solidFill>
                  <a:srgbClr val="000000"/>
                </a:solidFill>
                <a:sym typeface="Symbol" pitchFamily="18" charset="2"/>
              </a:rPr>
              <a:t>AB = 24 cm a</a:t>
            </a:r>
            <a:br>
              <a:rPr lang="sk-SK" sz="2000" smtClean="0">
                <a:solidFill>
                  <a:srgbClr val="000000"/>
                </a:solidFill>
                <a:sym typeface="Symbol" pitchFamily="18" charset="2"/>
              </a:rPr>
            </a:br>
            <a:r>
              <a:rPr lang="sk-SK" sz="2000" smtClean="0">
                <a:solidFill>
                  <a:srgbClr val="000000"/>
                </a:solidFill>
                <a:sym typeface="Symbol" pitchFamily="18" charset="2"/>
              </a:rPr>
              <a:t>ramenami AC a BC, </a:t>
            </a:r>
            <a:br>
              <a:rPr lang="sk-SK" sz="2000" smtClean="0">
                <a:solidFill>
                  <a:srgbClr val="000000"/>
                </a:solidFill>
                <a:sym typeface="Symbol" pitchFamily="18" charset="2"/>
              </a:rPr>
            </a:br>
            <a:r>
              <a:rPr lang="sk-SK" sz="2000" smtClean="0">
                <a:solidFill>
                  <a:srgbClr val="000000"/>
                </a:solidFill>
                <a:sym typeface="Symbol" pitchFamily="18" charset="2"/>
              </a:rPr>
              <a:t>AC = BC = 13 cm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  <a:sym typeface="Symbol" pitchFamily="18" charset="2"/>
              </a:rPr>
              <a:t>Obvod </a:t>
            </a:r>
            <a:r>
              <a:rPr lang="sk-SK" sz="2000" smtClean="0">
                <a:solidFill>
                  <a:srgbClr val="000000"/>
                </a:solidFill>
                <a:sym typeface="Wingdings 3" pitchFamily="18" charset="2"/>
              </a:rPr>
              <a:t>ABC je </a:t>
            </a:r>
            <a:br>
              <a:rPr lang="sk-SK" sz="2000" smtClean="0">
                <a:solidFill>
                  <a:srgbClr val="000000"/>
                </a:solidFill>
                <a:sym typeface="Wingdings 3" pitchFamily="18" charset="2"/>
              </a:rPr>
            </a:br>
            <a:r>
              <a:rPr lang="sk-SK" sz="2000" smtClean="0">
                <a:solidFill>
                  <a:srgbClr val="000000"/>
                </a:solidFill>
                <a:sym typeface="Wingdings 3" pitchFamily="18" charset="2"/>
              </a:rPr>
              <a:t>24 + 2 . 13 = 50 (cm)</a:t>
            </a:r>
          </a:p>
          <a:p>
            <a:pPr eaLnBrk="1" hangingPunct="1"/>
            <a:endParaRPr lang="sk-SK" sz="2000" smtClean="0">
              <a:solidFill>
                <a:srgbClr val="000000"/>
              </a:solidFill>
              <a:sym typeface="Wingdings 3" pitchFamily="18" charset="2"/>
            </a:endParaRPr>
          </a:p>
          <a:p>
            <a:pPr eaLnBrk="1" hangingPunct="1"/>
            <a:endParaRPr lang="sk-SK" sz="2000" smtClean="0">
              <a:solidFill>
                <a:srgbClr val="000000"/>
              </a:solidFill>
              <a:sym typeface="Wingdings 3" pitchFamily="18" charset="2"/>
            </a:endParaRPr>
          </a:p>
          <a:p>
            <a:pPr eaLnBrk="1" hangingPunct="1"/>
            <a:endParaRPr lang="sk-SK" sz="2000" smtClean="0">
              <a:solidFill>
                <a:srgbClr val="000000"/>
              </a:solidFill>
              <a:sym typeface="Wingdings 3" pitchFamily="18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sk-SK" sz="4000" b="1" smtClean="0">
                <a:solidFill>
                  <a:schemeClr val="accent2"/>
                </a:solidFill>
                <a:sym typeface="Wingdings 3" pitchFamily="18" charset="2"/>
              </a:rPr>
              <a:t>C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pic>
        <p:nvPicPr>
          <p:cNvPr id="5940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628775"/>
            <a:ext cx="42132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636838"/>
            <a:ext cx="485775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19. Stĺpcový diagram znázorňuje rozdelenie kresiel v 80-člennom parlamente krajiny Demoland medzi 4 politické strany. Novinár chce toto rozdelenie znázorniť kruhovým diagramom. Aká bude v tomto diagrame veľkosť uhla, ktorý prislúcha Strane pokroku?</a:t>
            </a:r>
            <a:endParaRPr lang="sk-SK" sz="1800" smtClean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A. 135</a:t>
            </a:r>
            <a:r>
              <a:rPr lang="sk-SK" sz="1800" baseline="30000" smtClean="0">
                <a:solidFill>
                  <a:srgbClr val="000000"/>
                </a:solidFill>
              </a:rPr>
              <a:t>O</a:t>
            </a:r>
            <a:endParaRPr lang="sk-SK" sz="18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B. 120</a:t>
            </a:r>
            <a:r>
              <a:rPr lang="sk-SK" sz="1800" baseline="30000" smtClean="0">
                <a:solidFill>
                  <a:srgbClr val="000000"/>
                </a:solidFill>
              </a:rPr>
              <a:t>O</a:t>
            </a:r>
            <a:endParaRPr lang="sk-SK" sz="18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C. 150</a:t>
            </a:r>
            <a:r>
              <a:rPr lang="sk-SK" sz="1800" baseline="30000" smtClean="0">
                <a:solidFill>
                  <a:srgbClr val="000000"/>
                </a:solidFill>
              </a:rPr>
              <a:t>O</a:t>
            </a:r>
            <a:endParaRPr lang="sk-SK" sz="18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D. 140</a:t>
            </a:r>
            <a:r>
              <a:rPr lang="sk-SK" sz="1800" baseline="30000" smtClean="0">
                <a:solidFill>
                  <a:srgbClr val="000000"/>
                </a:solidFill>
              </a:rPr>
              <a:t>O</a:t>
            </a:r>
            <a:endParaRPr lang="sk-SK" sz="18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E. 125</a:t>
            </a:r>
            <a:r>
              <a:rPr lang="sk-SK" sz="1800" baseline="30000" smtClean="0">
                <a:solidFill>
                  <a:srgbClr val="000000"/>
                </a:solidFill>
              </a:rPr>
              <a:t>O</a:t>
            </a:r>
            <a:endParaRPr lang="sk-SK" sz="1800" smtClean="0">
              <a:solidFill>
                <a:srgbClr val="000000"/>
              </a:solidFill>
            </a:endParaRPr>
          </a:p>
          <a:p>
            <a:pPr eaLnBrk="1" hangingPunct="1"/>
            <a:endParaRPr lang="sk-SK" sz="1800" smtClean="0">
              <a:solidFill>
                <a:srgbClr val="000000"/>
              </a:solidFill>
            </a:endParaRP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5372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60429" name="Object 13"/>
          <p:cNvGraphicFramePr>
            <a:graphicFrameLocks noChangeAspect="1"/>
          </p:cNvGraphicFramePr>
          <p:nvPr>
            <p:ph sz="half" idx="2"/>
          </p:nvPr>
        </p:nvGraphicFramePr>
        <p:xfrm>
          <a:off x="2987675" y="2376488"/>
          <a:ext cx="4968875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Graf" r:id="rId4" imgW="4905487" imgH="3762361" progId="Excel.Chart.8">
                  <p:embed/>
                </p:oleObj>
              </mc:Choice>
              <mc:Fallback>
                <p:oleObj name="Graf" r:id="rId4" imgW="4905487" imgH="3762361" progId="Excel.Char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376488"/>
                        <a:ext cx="4968875" cy="381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  <p:bldOleChart spid="6042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19. Stĺpcový diagram znázorňuje rozdelenie kresiel v 80-člennom parlamente krajiny Demoland medzi 4 politické strany. Novinár chce toto rozdelenie znázorniť kruhovým diagramom. Aká bude v tomto diagrame veľkosť uhla, ktorý prislúcha Strane pokroku?</a:t>
            </a:r>
            <a:endParaRPr lang="sk-SK" sz="1800" smtClean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981950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2000" smtClean="0">
                <a:solidFill>
                  <a:srgbClr val="000000"/>
                </a:solidFill>
              </a:rPr>
              <a:t>Celý parlament </a:t>
            </a:r>
            <a:r>
              <a:rPr lang="en-US" sz="2000" smtClean="0">
                <a:solidFill>
                  <a:srgbClr val="000000"/>
                </a:solidFill>
                <a:cs typeface="Arial" charset="0"/>
              </a:rPr>
              <a:t>~</a:t>
            </a:r>
            <a:r>
              <a:rPr lang="sk-SK" sz="2000" smtClean="0">
                <a:solidFill>
                  <a:srgbClr val="000000"/>
                </a:solidFill>
                <a:cs typeface="Arial" charset="0"/>
              </a:rPr>
              <a:t> kruh (360</a:t>
            </a:r>
            <a:r>
              <a:rPr lang="sk-SK" sz="2000" baseline="30000" smtClean="0">
                <a:solidFill>
                  <a:srgbClr val="000000"/>
                </a:solidFill>
              </a:rPr>
              <a:t>O</a:t>
            </a:r>
            <a:r>
              <a:rPr lang="sk-SK" sz="2000" smtClean="0">
                <a:solidFill>
                  <a:srgbClr val="000000"/>
                </a:solidFill>
                <a:cs typeface="Arial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sk-SK" sz="2000" smtClean="0">
                <a:solidFill>
                  <a:srgbClr val="000000"/>
                </a:solidFill>
                <a:cs typeface="Arial" charset="0"/>
              </a:rPr>
              <a:t>1 kreslo 360</a:t>
            </a:r>
            <a:r>
              <a:rPr lang="sk-SK" sz="2000" baseline="30000" smtClean="0">
                <a:solidFill>
                  <a:srgbClr val="000000"/>
                </a:solidFill>
              </a:rPr>
              <a:t>O</a:t>
            </a:r>
            <a:r>
              <a:rPr lang="sk-SK" sz="2000" smtClean="0">
                <a:solidFill>
                  <a:srgbClr val="000000"/>
                </a:solidFill>
                <a:cs typeface="Arial" charset="0"/>
              </a:rPr>
              <a:t> : 80</a:t>
            </a:r>
          </a:p>
          <a:p>
            <a:pPr eaLnBrk="1" hangingPunct="1">
              <a:lnSpc>
                <a:spcPct val="80000"/>
              </a:lnSpc>
            </a:pPr>
            <a:r>
              <a:rPr lang="sk-SK" sz="2000" smtClean="0">
                <a:solidFill>
                  <a:srgbClr val="000000"/>
                </a:solidFill>
                <a:cs typeface="Arial" charset="0"/>
              </a:rPr>
              <a:t>Strana pokroku - 30 kresiel,</a:t>
            </a:r>
            <a:br>
              <a:rPr lang="sk-SK" sz="2000" smtClean="0">
                <a:solidFill>
                  <a:srgbClr val="000000"/>
                </a:solidFill>
                <a:cs typeface="Arial" charset="0"/>
              </a:rPr>
            </a:br>
            <a:r>
              <a:rPr lang="sk-SK" sz="2000" smtClean="0">
                <a:solidFill>
                  <a:srgbClr val="000000"/>
                </a:solidFill>
                <a:cs typeface="Arial" charset="0"/>
              </a:rPr>
              <a:t>tj. 30 . (360</a:t>
            </a:r>
            <a:r>
              <a:rPr lang="sk-SK" sz="2000" baseline="30000" smtClean="0">
                <a:solidFill>
                  <a:srgbClr val="000000"/>
                </a:solidFill>
              </a:rPr>
              <a:t>O</a:t>
            </a:r>
            <a:r>
              <a:rPr lang="sk-SK" sz="2000" smtClean="0">
                <a:solidFill>
                  <a:srgbClr val="000000"/>
                </a:solidFill>
                <a:cs typeface="Arial" charset="0"/>
              </a:rPr>
              <a:t> : 80) = 135</a:t>
            </a:r>
            <a:r>
              <a:rPr lang="sk-SK" sz="2000" baseline="30000" smtClean="0">
                <a:solidFill>
                  <a:srgbClr val="000000"/>
                </a:solidFill>
              </a:rPr>
              <a:t>O</a:t>
            </a:r>
            <a:r>
              <a:rPr lang="sk-SK" sz="2000" smtClean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sk-SK" sz="200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sk-SK" sz="200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sk-SK" sz="200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sk-SK" sz="200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sk-SK" sz="200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sk-SK" sz="2000" smtClean="0">
              <a:solidFill>
                <a:srgbClr val="000000"/>
              </a:solidFill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4400" b="1" smtClean="0">
                <a:solidFill>
                  <a:schemeClr val="accent2"/>
                </a:solidFill>
                <a:cs typeface="Arial" charset="0"/>
              </a:rPr>
              <a:t>A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sk-SK" sz="2000" smtClean="0">
              <a:solidFill>
                <a:srgbClr val="000000"/>
              </a:solidFill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639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6396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62476" name="Object 12"/>
          <p:cNvGraphicFramePr>
            <a:graphicFrameLocks noChangeAspect="1"/>
          </p:cNvGraphicFramePr>
          <p:nvPr>
            <p:ph sz="half" idx="2"/>
          </p:nvPr>
        </p:nvGraphicFramePr>
        <p:xfrm>
          <a:off x="5292725" y="1916113"/>
          <a:ext cx="3457575" cy="265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Graf" r:id="rId4" imgW="4905487" imgH="3762361" progId="Excel.Chart.8">
                  <p:embed/>
                </p:oleObj>
              </mc:Choice>
              <mc:Fallback>
                <p:oleObj name="Graf" r:id="rId4" imgW="4905487" imgH="3762361" progId="Excel.Char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916113"/>
                        <a:ext cx="3457575" cy="2652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  <p:bldOleChart spid="624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2. V tabuľke vidíme, ako v 4. C dopadla písomná práca z matematiky. Aká je pravdepodobnosť, že náhodne vybraný chlapec zo 4. C nemá z tejto práce horšiu známku ako 2?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A.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B.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C.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D.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E. </a:t>
            </a:r>
          </a:p>
        </p:txBody>
      </p:sp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547813" y="2349500"/>
          <a:ext cx="4270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Rovnica" r:id="rId4" imgW="253890" imgH="393529" progId="Equation.3">
                  <p:embed/>
                </p:oleObj>
              </mc:Choice>
              <mc:Fallback>
                <p:oleObj name="Rovnica" r:id="rId4" imgW="253890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349500"/>
                        <a:ext cx="427037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619250" y="2997200"/>
          <a:ext cx="2698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Rovnica" r:id="rId6" imgW="164957" imgH="393359" progId="Equation.3">
                  <p:embed/>
                </p:oleObj>
              </mc:Choice>
              <mc:Fallback>
                <p:oleObj name="Rovnica" r:id="rId6" imgW="164957" imgH="39335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997200"/>
                        <a:ext cx="269875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692275" y="3716338"/>
          <a:ext cx="28098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Rovnica" r:id="rId8" imgW="152334" imgH="393529" progId="Equation.3">
                  <p:embed/>
                </p:oleObj>
              </mc:Choice>
              <mc:Fallback>
                <p:oleObj name="Rovnica" r:id="rId8" imgW="152334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716338"/>
                        <a:ext cx="280988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1692275" y="4581525"/>
          <a:ext cx="2524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Rovnica" r:id="rId10" imgW="152334" imgH="393529" progId="Equation.3">
                  <p:embed/>
                </p:oleObj>
              </mc:Choice>
              <mc:Fallback>
                <p:oleObj name="Rovnica" r:id="rId10" imgW="152334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581525"/>
                        <a:ext cx="25241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1692275" y="5300663"/>
          <a:ext cx="37941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Rovnica" r:id="rId12" imgW="253890" imgH="393529" progId="Equation.3">
                  <p:embed/>
                </p:oleObj>
              </mc:Choice>
              <mc:Fallback>
                <p:oleObj name="Rovnica" r:id="rId12" imgW="253890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300663"/>
                        <a:ext cx="379413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492375"/>
            <a:ext cx="5724525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7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20. Priemerný vek detí v skupine je 14 rokov. V skupine je 4-krát viac chlapcov ako dievčat. Priemerný vek dievčat v skupine je 12 rokov. Aký je priemerný vek chlapcov v skupine?</a:t>
            </a:r>
            <a:endParaRPr lang="sk-SK" sz="1800" smtClean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sk-SK" sz="2400" smtClean="0">
                <a:solidFill>
                  <a:srgbClr val="000000"/>
                </a:solidFill>
              </a:rPr>
              <a:t>A. 14,5</a:t>
            </a:r>
          </a:p>
          <a:p>
            <a:pPr eaLnBrk="1" hangingPunct="1"/>
            <a:r>
              <a:rPr lang="sk-SK" sz="2400" smtClean="0">
                <a:solidFill>
                  <a:srgbClr val="000000"/>
                </a:solidFill>
              </a:rPr>
              <a:t>B. 13</a:t>
            </a:r>
          </a:p>
          <a:p>
            <a:pPr eaLnBrk="1" hangingPunct="1"/>
            <a:r>
              <a:rPr lang="sk-SK" sz="2400" smtClean="0">
                <a:solidFill>
                  <a:srgbClr val="000000"/>
                </a:solidFill>
              </a:rPr>
              <a:t>C. 15,5</a:t>
            </a:r>
          </a:p>
          <a:p>
            <a:pPr eaLnBrk="1" hangingPunct="1"/>
            <a:r>
              <a:rPr lang="sk-SK" sz="2400" smtClean="0">
                <a:solidFill>
                  <a:srgbClr val="000000"/>
                </a:solidFill>
              </a:rPr>
              <a:t>D. 10</a:t>
            </a:r>
          </a:p>
          <a:p>
            <a:pPr eaLnBrk="1" hangingPunct="1"/>
            <a:r>
              <a:rPr lang="sk-SK" sz="2400" smtClean="0">
                <a:solidFill>
                  <a:srgbClr val="000000"/>
                </a:solidFill>
              </a:rPr>
              <a:t>E. 15</a:t>
            </a:r>
          </a:p>
          <a:p>
            <a:pPr eaLnBrk="1" hangingPunct="1"/>
            <a:endParaRPr lang="sk-SK" sz="2400" smtClean="0">
              <a:solidFill>
                <a:srgbClr val="000000"/>
              </a:solidFill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20. Priemerný vek detí v skupine je 14 rokov. V skupine je 4-krát viac chlapcov ako dievčat. Priemerný vek dievčat v skupine je 12 rokov. Aký je priemerný vek chlapcov v skupine?</a:t>
            </a:r>
            <a:endParaRPr lang="sk-SK" sz="1800" smtClean="0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478713" cy="3724275"/>
          </a:xfrm>
        </p:spPr>
        <p:txBody>
          <a:bodyPr/>
          <a:lstStyle/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Priemerný vek vypočítame ak súčet vekov všetkých členov vydelíme ich počtom.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Dievčat..........................................x</a:t>
            </a:r>
            <a:br>
              <a:rPr lang="sk-SK" sz="2000" smtClean="0">
                <a:solidFill>
                  <a:srgbClr val="000000"/>
                </a:solidFill>
              </a:rPr>
            </a:br>
            <a:r>
              <a:rPr lang="sk-SK" sz="2000" smtClean="0">
                <a:solidFill>
                  <a:srgbClr val="000000"/>
                </a:solidFill>
              </a:rPr>
              <a:t>Chlapcov.......................................4x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Vek dievčat spolu..........................12x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Vek skupiny spolu.........................14. 5x</a:t>
            </a:r>
          </a:p>
          <a:p>
            <a:pPr eaLnBrk="1" hangingPunct="1"/>
            <a:r>
              <a:rPr lang="sk-SK" sz="2000" smtClean="0">
                <a:solidFill>
                  <a:srgbClr val="000000"/>
                </a:solidFill>
              </a:rPr>
              <a:t>Priemerný vek chlapcov................</a:t>
            </a:r>
          </a:p>
          <a:p>
            <a:pPr eaLnBrk="1" hangingPunct="1"/>
            <a:endParaRPr lang="sk-SK" sz="2000" smtClean="0">
              <a:solidFill>
                <a:srgbClr val="000000"/>
              </a:solidFill>
            </a:endParaRPr>
          </a:p>
          <a:p>
            <a:pPr eaLnBrk="1" hangingPunct="1"/>
            <a:endParaRPr lang="sk-SK" sz="2000" smtClean="0">
              <a:solidFill>
                <a:srgbClr val="00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sk-SK" sz="4000" b="1" smtClean="0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741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66572" name="Object 12"/>
          <p:cNvGraphicFramePr>
            <a:graphicFrameLocks noChangeAspect="1"/>
          </p:cNvGraphicFramePr>
          <p:nvPr/>
        </p:nvGraphicFramePr>
        <p:xfrm>
          <a:off x="5148263" y="4437063"/>
          <a:ext cx="37084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Rovnica" r:id="rId4" imgW="2552700" imgH="393700" progId="Equation.3">
                  <p:embed/>
                </p:oleObj>
              </mc:Choice>
              <mc:Fallback>
                <p:oleObj name="Rovnica" r:id="rId4" imgW="2552700" imgH="3937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4437063"/>
                        <a:ext cx="3708400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2. V tabuľke vidíme, ako v 4. C dopadla písomná práca z matematiky. Aká je pravdepodobnosť, že náhodne vybraný chlapec zo 4. C nemá z tejto práce horšiu známku ako 2?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Pravdepodobnosť určíme, ak počet všetkých priaznivých udalostí vydelíme počtom všetkých možných udalostí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Počet priaznivých udalostí (chlapec, ktorý nemal známku horšiu ako 2) je 7 + 3 = 10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Počet všetkých udalostí (počet všetkých chlapcov) je 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smtClean="0">
                <a:solidFill>
                  <a:srgbClr val="000000"/>
                </a:solidFill>
              </a:rPr>
              <a:t>7 + 3 + 2 + 2 = 14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Pravdepodobnosť potom je:</a:t>
            </a:r>
            <a:br>
              <a:rPr lang="sk-SK" sz="2100" smtClean="0">
                <a:solidFill>
                  <a:srgbClr val="000000"/>
                </a:solidFill>
              </a:rPr>
            </a:br>
            <a:endParaRPr lang="sk-SK" sz="2100" smtClean="0">
              <a:solidFill>
                <a:srgbClr val="00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sk-SK" sz="4000" b="1" smtClean="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05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4572000" y="4365625"/>
          <a:ext cx="792163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Rovnica" r:id="rId4" imgW="507780" imgH="393529" progId="Equation.3">
                  <p:embed/>
                </p:oleObj>
              </mc:Choice>
              <mc:Fallback>
                <p:oleObj name="Rovnica" r:id="rId4" imgW="507780" imgH="39352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65625"/>
                        <a:ext cx="792163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3. Vypočítajte dĺžku strany </a:t>
            </a:r>
            <a:r>
              <a:rPr lang="sk-SK" sz="1800" i="1" smtClean="0">
                <a:solidFill>
                  <a:srgbClr val="000000"/>
                </a:solidFill>
              </a:rPr>
              <a:t>c</a:t>
            </a:r>
            <a:r>
              <a:rPr lang="sk-SK" sz="1800" smtClean="0">
                <a:solidFill>
                  <a:srgbClr val="000000"/>
                </a:solidFill>
              </a:rPr>
              <a:t> trojuholníka ABC na obrázku, ak viete, že </a:t>
            </a:r>
            <a:r>
              <a:rPr lang="sk-SK" sz="1800" i="1" smtClean="0">
                <a:solidFill>
                  <a:srgbClr val="000000"/>
                </a:solidFill>
              </a:rPr>
              <a:t>a</a:t>
            </a:r>
            <a:r>
              <a:rPr lang="sk-SK" sz="1800" smtClean="0">
                <a:solidFill>
                  <a:srgbClr val="000000"/>
                </a:solidFill>
              </a:rPr>
              <a:t> = 4 cm, </a:t>
            </a:r>
            <a:r>
              <a:rPr lang="sk-SK" sz="1800" i="1" smtClean="0">
                <a:solidFill>
                  <a:srgbClr val="000000"/>
                </a:solidFill>
              </a:rPr>
              <a:t>b</a:t>
            </a:r>
            <a:r>
              <a:rPr lang="sk-SK" sz="1800" smtClean="0">
                <a:solidFill>
                  <a:srgbClr val="000000"/>
                </a:solidFill>
              </a:rPr>
              <a:t> = 3 cm a výška na stranu </a:t>
            </a:r>
            <a:r>
              <a:rPr lang="sk-SK" sz="1800" i="1" smtClean="0">
                <a:solidFill>
                  <a:srgbClr val="000000"/>
                </a:solidFill>
              </a:rPr>
              <a:t>c</a:t>
            </a:r>
            <a:r>
              <a:rPr lang="sk-SK" sz="1800" smtClean="0">
                <a:solidFill>
                  <a:srgbClr val="000000"/>
                </a:solidFill>
              </a:rPr>
              <a:t> je 2 cm.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A. 5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B.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C.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D. 6 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E. </a:t>
            </a:r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083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0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1619250" y="3068638"/>
          <a:ext cx="10795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Rovnica" r:id="rId4" imgW="660400" imgH="228600" progId="Equation.3">
                  <p:embed/>
                </p:oleObj>
              </mc:Choice>
              <mc:Fallback>
                <p:oleObj name="Rovnica" r:id="rId4" imgW="66040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068638"/>
                        <a:ext cx="107950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Rectangle 1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1692275" y="3860800"/>
          <a:ext cx="503238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Rovnica" r:id="rId6" imgW="317087" imgH="215619" progId="Equation.3">
                  <p:embed/>
                </p:oleObj>
              </mc:Choice>
              <mc:Fallback>
                <p:oleObj name="Rovnica" r:id="rId6" imgW="317087" imgH="21561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860800"/>
                        <a:ext cx="503238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Rectangle 2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20499" name="Object 19"/>
          <p:cNvGraphicFramePr>
            <a:graphicFrameLocks noChangeAspect="1"/>
          </p:cNvGraphicFramePr>
          <p:nvPr/>
        </p:nvGraphicFramePr>
        <p:xfrm>
          <a:off x="1619250" y="5373688"/>
          <a:ext cx="12239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Rovnica" r:id="rId8" imgW="749300" imgH="228600" progId="Equation.3">
                  <p:embed/>
                </p:oleObj>
              </mc:Choice>
              <mc:Fallback>
                <p:oleObj name="Rovnica" r:id="rId8" imgW="749300" imgH="228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5373688"/>
                        <a:ext cx="1223963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3" name="Picture 2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781300"/>
            <a:ext cx="321945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6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3. Vypočítajte dĺžku strany </a:t>
            </a:r>
            <a:r>
              <a:rPr lang="sk-SK" sz="1800" i="1" smtClean="0">
                <a:solidFill>
                  <a:srgbClr val="000000"/>
                </a:solidFill>
              </a:rPr>
              <a:t>c</a:t>
            </a:r>
            <a:r>
              <a:rPr lang="sk-SK" sz="1800" smtClean="0">
                <a:solidFill>
                  <a:srgbClr val="000000"/>
                </a:solidFill>
              </a:rPr>
              <a:t> trojuholníka ABC na obrázku, ak viete, že </a:t>
            </a:r>
            <a:r>
              <a:rPr lang="sk-SK" sz="1800" i="1" smtClean="0">
                <a:solidFill>
                  <a:srgbClr val="000000"/>
                </a:solidFill>
              </a:rPr>
              <a:t>a</a:t>
            </a:r>
            <a:r>
              <a:rPr lang="sk-SK" sz="1800" smtClean="0">
                <a:solidFill>
                  <a:srgbClr val="000000"/>
                </a:solidFill>
              </a:rPr>
              <a:t> = 4 cm, </a:t>
            </a:r>
            <a:r>
              <a:rPr lang="sk-SK" sz="1800" i="1" smtClean="0">
                <a:solidFill>
                  <a:srgbClr val="000000"/>
                </a:solidFill>
              </a:rPr>
              <a:t>b</a:t>
            </a:r>
            <a:r>
              <a:rPr lang="sk-SK" sz="1800" smtClean="0">
                <a:solidFill>
                  <a:srgbClr val="000000"/>
                </a:solidFill>
              </a:rPr>
              <a:t> = 3 cm a výška na stranu </a:t>
            </a:r>
            <a:r>
              <a:rPr lang="sk-SK" sz="1800" i="1" smtClean="0">
                <a:solidFill>
                  <a:srgbClr val="000000"/>
                </a:solidFill>
              </a:rPr>
              <a:t>c</a:t>
            </a:r>
            <a:r>
              <a:rPr lang="sk-SK" sz="1800" smtClean="0">
                <a:solidFill>
                  <a:srgbClr val="000000"/>
                </a:solidFill>
              </a:rPr>
              <a:t> je 2 cm.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a = 4 cm 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smtClean="0">
                <a:solidFill>
                  <a:srgbClr val="000000"/>
                </a:solidFill>
              </a:rPr>
              <a:t>b = 3 cm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smtClean="0">
                <a:solidFill>
                  <a:srgbClr val="000000"/>
                </a:solidFill>
              </a:rPr>
              <a:t>v</a:t>
            </a:r>
            <a:r>
              <a:rPr lang="sk-SK" sz="2100" baseline="-25000" smtClean="0">
                <a:solidFill>
                  <a:srgbClr val="000000"/>
                </a:solidFill>
              </a:rPr>
              <a:t>c </a:t>
            </a:r>
            <a:r>
              <a:rPr lang="sk-SK" sz="2100" smtClean="0">
                <a:solidFill>
                  <a:srgbClr val="000000"/>
                </a:solidFill>
              </a:rPr>
              <a:t>= 2 cm</a:t>
            </a:r>
            <a:br>
              <a:rPr lang="sk-SK" sz="2100" smtClean="0">
                <a:solidFill>
                  <a:srgbClr val="000000"/>
                </a:solidFill>
              </a:rPr>
            </a:br>
            <a:r>
              <a:rPr lang="sk-SK" sz="2100" u="sng" smtClean="0">
                <a:solidFill>
                  <a:srgbClr val="000000"/>
                </a:solidFill>
              </a:rPr>
              <a:t>c = x + y = ... cm</a:t>
            </a:r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Pri riešení využijeme Pytagorovu vetu:</a:t>
            </a: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sk-SK" sz="4000" b="1" smtClean="0">
                <a:solidFill>
                  <a:schemeClr val="accent2"/>
                </a:solidFill>
              </a:rPr>
              <a:t>B</a:t>
            </a:r>
          </a:p>
          <a:p>
            <a:pPr eaLnBrk="1" hangingPunct="1"/>
            <a:endParaRPr lang="sk-SK" sz="2100" u="sng" smtClean="0">
              <a:solidFill>
                <a:srgbClr val="000000"/>
              </a:solidFill>
            </a:endParaRPr>
          </a:p>
          <a:p>
            <a:pPr eaLnBrk="1" hangingPunct="1"/>
            <a:endParaRPr lang="sk-SK" sz="2100" smtClean="0">
              <a:solidFill>
                <a:srgbClr val="000000"/>
              </a:solidFill>
            </a:endParaRP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pic>
        <p:nvPicPr>
          <p:cNvPr id="22546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916113"/>
            <a:ext cx="36004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22547" name="Object 19"/>
          <p:cNvGraphicFramePr>
            <a:graphicFrameLocks noChangeAspect="1"/>
          </p:cNvGraphicFramePr>
          <p:nvPr/>
        </p:nvGraphicFramePr>
        <p:xfrm>
          <a:off x="1258888" y="4149725"/>
          <a:ext cx="2592387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Rovnica" r:id="rId5" imgW="1587500" imgH="990600" progId="Equation.3">
                  <p:embed/>
                </p:oleObj>
              </mc:Choice>
              <mc:Fallback>
                <p:oleObj name="Rovnica" r:id="rId5" imgW="1587500" imgH="990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149725"/>
                        <a:ext cx="2592387" cy="161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24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4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4. Keď nahradíme * v čísle 5*7 000 000 000 004 vhodnou číslicou, dostaneme číslo, deliteľné troma. Existuje niekoľko takých vhodných číslic. Aký je ich súčet?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A. 15 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B. 13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C. 10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D. 7 </a:t>
            </a:r>
          </a:p>
          <a:p>
            <a:pPr eaLnBrk="1" hangingPunct="1"/>
            <a:r>
              <a:rPr lang="sk-SK" sz="2100" smtClean="0">
                <a:solidFill>
                  <a:srgbClr val="000000"/>
                </a:solidFill>
              </a:rPr>
              <a:t>E. 2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3562" name="Rectangle 11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3563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1800" smtClean="0">
                <a:solidFill>
                  <a:srgbClr val="000000"/>
                </a:solidFill>
              </a:rPr>
              <a:t>4. Keď nahradíme * v čísle 5*7 000 000 000 004 </a:t>
            </a:r>
            <a:r>
              <a:rPr lang="sk-SK" sz="1800" i="1" smtClean="0">
                <a:solidFill>
                  <a:srgbClr val="000000"/>
                </a:solidFill>
              </a:rPr>
              <a:t>vhodnou</a:t>
            </a:r>
            <a:r>
              <a:rPr lang="sk-SK" sz="1800" smtClean="0">
                <a:solidFill>
                  <a:srgbClr val="000000"/>
                </a:solidFill>
              </a:rPr>
              <a:t> číslicou, dostaneme číslo, deliteľné troma. Existuje niekoľko takých </a:t>
            </a:r>
            <a:r>
              <a:rPr lang="sk-SK" sz="1800" i="1" smtClean="0">
                <a:solidFill>
                  <a:srgbClr val="000000"/>
                </a:solidFill>
              </a:rPr>
              <a:t>vhodných</a:t>
            </a:r>
            <a:r>
              <a:rPr lang="sk-SK" sz="1800" smtClean="0">
                <a:solidFill>
                  <a:srgbClr val="000000"/>
                </a:solidFill>
              </a:rPr>
              <a:t> číslic. Aký je ich súčet?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100" smtClean="0">
                <a:solidFill>
                  <a:srgbClr val="000000"/>
                </a:solidFill>
              </a:rPr>
              <a:t>Číslo je deliteľné troma, ak je jeho ciferný  súčet deliteľný troma.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>
                <a:solidFill>
                  <a:srgbClr val="000000"/>
                </a:solidFill>
              </a:rPr>
              <a:t>Ciferný súčet daného čísla je 5 + 7 + 4 = 16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>
                <a:solidFill>
                  <a:srgbClr val="000000"/>
                </a:solidFill>
              </a:rPr>
              <a:t>Najbližšie väčšie číslo (od 16) deliteľné troma je 18, potom 21, 24.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>
                <a:solidFill>
                  <a:srgbClr val="000000"/>
                </a:solidFill>
              </a:rPr>
              <a:t>Daný súčet musíme zväčšiť o 2, 5, 8, čo sú aj hľadané vhodné čísla.</a:t>
            </a:r>
          </a:p>
          <a:p>
            <a:pPr eaLnBrk="1" hangingPunct="1">
              <a:lnSpc>
                <a:spcPct val="90000"/>
              </a:lnSpc>
            </a:pPr>
            <a:r>
              <a:rPr lang="sk-SK" sz="2100" smtClean="0">
                <a:solidFill>
                  <a:srgbClr val="000000"/>
                </a:solidFill>
              </a:rPr>
              <a:t>Ich súčet je 2 + 5 + 8 = 15</a:t>
            </a:r>
          </a:p>
          <a:p>
            <a:pPr eaLnBrk="1" hangingPunct="1">
              <a:lnSpc>
                <a:spcPct val="90000"/>
              </a:lnSpc>
            </a:pPr>
            <a:endParaRPr lang="sk-SK" sz="210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4000" b="1" smtClean="0">
                <a:solidFill>
                  <a:schemeClr val="accent2"/>
                </a:solidFill>
              </a:rPr>
              <a:t>A</a:t>
            </a:r>
          </a:p>
          <a:p>
            <a:pPr eaLnBrk="1" hangingPunct="1">
              <a:lnSpc>
                <a:spcPct val="90000"/>
              </a:lnSpc>
            </a:pPr>
            <a:endParaRPr lang="sk-SK" sz="2100" smtClean="0">
              <a:solidFill>
                <a:srgbClr val="000000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0000"/>
      </a:dk1>
      <a:lt1>
        <a:srgbClr val="FFFFFF"/>
      </a:lt1>
      <a:dk2>
        <a:srgbClr val="000000"/>
      </a:dk2>
      <a:lt2>
        <a:srgbClr val="808000"/>
      </a:lt2>
      <a:accent1>
        <a:srgbClr val="FFCC99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E2CA"/>
      </a:accent5>
      <a:accent6>
        <a:srgbClr val="8AB900"/>
      </a:accent6>
      <a:hlink>
        <a:srgbClr val="336600"/>
      </a:hlink>
      <a:folHlink>
        <a:srgbClr val="FFCC00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403</TotalTime>
  <Words>2212</Words>
  <Application>Microsoft Office PowerPoint</Application>
  <PresentationFormat>Prezentácia na obrazovke (4:3)</PresentationFormat>
  <Paragraphs>360</Paragraphs>
  <Slides>41</Slides>
  <Notes>41</Notes>
  <HiddenSlides>0</HiddenSlides>
  <MMClips>0</MMClips>
  <ScaleCrop>false</ScaleCrop>
  <HeadingPairs>
    <vt:vector size="8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41</vt:i4>
      </vt:variant>
    </vt:vector>
  </HeadingPairs>
  <TitlesOfParts>
    <vt:vector size="50" baseType="lpstr">
      <vt:lpstr>Arial</vt:lpstr>
      <vt:lpstr>Wingdings</vt:lpstr>
      <vt:lpstr>Calibri</vt:lpstr>
      <vt:lpstr>Times New Roman</vt:lpstr>
      <vt:lpstr>Symbol</vt:lpstr>
      <vt:lpstr>Wingdings 3</vt:lpstr>
      <vt:lpstr>Capsules</vt:lpstr>
      <vt:lpstr>Microsoft Equation 3.0</vt:lpstr>
      <vt:lpstr>Graf programu Microsoft Office Excel</vt:lpstr>
      <vt:lpstr>Monitor 9 - 2003</vt:lpstr>
      <vt:lpstr>1. Jedna čokoláda stojí 14 korún. Keď si ale kúpite rodinné balenie ôsmich týchto čokolád, zaplatíte len 90 korún. Koľko najviac týchto čokolád sa dá kúpiť za 1 300 korún?</vt:lpstr>
      <vt:lpstr>1. Jedna čokoláda stojí 14 korún. Keď si ale kúpite rodinné balenie ôsmich týchto čokolád, zaplatíte len 90 korún. Koľko najviac týchto čokolád sa dá kúpiť za 1 300 korún?</vt:lpstr>
      <vt:lpstr>2. V tabuľke vidíme, ako v 4. C dopadla písomná práca z matematiky. Aká je pravdepodobnosť, že náhodne vybraný chlapec zo 4. C nemá z tejto práce horšiu známku ako 2?</vt:lpstr>
      <vt:lpstr>2. V tabuľke vidíme, ako v 4. C dopadla písomná práca z matematiky. Aká je pravdepodobnosť, že náhodne vybraný chlapec zo 4. C nemá z tejto práce horšiu známku ako 2?</vt:lpstr>
      <vt:lpstr>3. Vypočítajte dĺžku strany c trojuholníka ABC na obrázku, ak viete, že a = 4 cm, b = 3 cm a výška na stranu c je 2 cm.</vt:lpstr>
      <vt:lpstr>3. Vypočítajte dĺžku strany c trojuholníka ABC na obrázku, ak viete, že a = 4 cm, b = 3 cm a výška na stranu c je 2 cm.</vt:lpstr>
      <vt:lpstr>4. Keď nahradíme * v čísle 5*7 000 000 000 004 vhodnou číslicou, dostaneme číslo, deliteľné troma. Existuje niekoľko takých vhodných číslic. Aký je ich súčet?</vt:lpstr>
      <vt:lpstr>4. Keď nahradíme * v čísle 5*7 000 000 000 004 vhodnou číslicou, dostaneme číslo, deliteľné troma. Existuje niekoľko takých vhodných číslic. Aký je ich súčet?</vt:lpstr>
      <vt:lpstr>5. Eva si vždy oblieka blúzku so sukňou alebo pulóver s nohavicami. Má 4 blúzky a 7 sukní, pričom každá sukňa so hodí ku všetkým blúzkam. Má 3 pulóvre a 2 nohavíc, pričom každé nohavice sa hodia ku všetkým pulóvrom. Koľkými rôznymi spôsobmi sa môže Eva obliecť?</vt:lpstr>
      <vt:lpstr>5. Eva si vždy oblieka blúzku so sukňou alebo pulóver s nohavicami. Má 4 blúzky a 7 sukní, pričom každá sukňa so hodí ku všetkým blúzkam. Má 3 pulóvre a 2 nohavíc, pričom každé nohavice sa hodia ku všetkým pulóvrom. Koľkými rôznymi spôsobmi sa môže Eva obliecť?</vt:lpstr>
      <vt:lpstr>6. Určite číslo x, pre ktoré nadobúda výraz                          hodnotu   rovnú 3. (Návod: Najprv si daný výraz upravte.)</vt:lpstr>
      <vt:lpstr>6. Určite číslo x, pre ktoré nadobúda výraz                          hodnotu   rovnú 3. (Návod: Najprv si daný výraz upravte.)</vt:lpstr>
      <vt:lpstr>7. Na obrázku sú vyznačené uhly ,  a dĺžky všetkých úsečiek. Vypočítajte cos  + tg .</vt:lpstr>
      <vt:lpstr>7. Na obrázku sú vyznačené uhly ,  a dĺžky všetkých úsečiek. Vypočítajte cos  + tg .</vt:lpstr>
      <vt:lpstr>8. Ak pätinu čísla x zmenšíme o 1, dostaneme väčšie číslo, než polovica čísla, ktoré je o jedno väčšie ako x. Všetky čísla x s touto vlastnosťou sú:</vt:lpstr>
      <vt:lpstr>8. Ak pätinu čísla x zmenšíme o 1, dostaneme väčšie číslo, než polovica čísla, ktoré je o jedno väčšie ako x. Všetky čísla x s touto vlastnosťou sú:</vt:lpstr>
      <vt:lpstr>9. Kružnice k(S;5 cm) a p(T;8 cm) sa zvonka dotýkajú. Obidve kružnice k, p sa zvnútra dotýkajú kružnice m(V; 28 cm). Potom obvod trojuholníka STV je:</vt:lpstr>
      <vt:lpstr>9. Kružnice k(S;5 cm) a p(T;8 cm) sa zvonka dotýkajú. Obidve kružnice k, p sa zvnútra dotýkajú kružnice m(V; 28 cm). Potom obvod trojuholníka STV je:</vt:lpstr>
      <vt:lpstr>10. V pondelok, v čase od 3.00 hod. do 10.00 hod., záviselo množstvo benzínu v nádrži od času lineárne. O 3.00 hod, bolo v nádrži 27 hl benzínu, o 7.00 hod. už iba 21 hl. Koľko hektolitrov benzínu bolo v nádrži o 10.00 hod?</vt:lpstr>
      <vt:lpstr>10. V pondelok, v čase od 3.00 hod. do 10.00 hod., záviselo množstvo benzínu v nádrži od času lineárne. O 3.00 hod, bolo v nádrži 27 hl benzínu, o 7.00 hod. už iba 21 hl. Koľko hektolitrov benzínu bolo v nádrži o 10.00 hod?</vt:lpstr>
      <vt:lpstr>11. Na istú strednú školu sa prihlásilo p dievčat a štyrikrát viac chlapcov. Po prijímacích skúškach sa na strednú školu dostalo štvrtina dievčat a polovica chlapcov. Koľko študentov prijali do 1. ročníka tejto strednej školy?</vt:lpstr>
      <vt:lpstr>11. Na istú strednú školu sa prihlásilo p dievčat a štyrikrát viac chlapcov. Po prijímacích skúškach sa na strednú školu dostalo štvrtina dievčat a polovica chlapcov. Koľko študentov prijali do 1. ročníka tejto strednej školy?</vt:lpstr>
      <vt:lpstr>12. Koľko m2 meria záhrada, ktorá na mape mierky 1 : 400 meria 2 cm2?</vt:lpstr>
      <vt:lpstr>12. Koľko m2 meria záhrada, ktorá na mape mierky 1 : 400 meria 2 cm2?</vt:lpstr>
      <vt:lpstr>13. Viera má o 30 % menej diskov ako Petra, ale o 40 % viac ako Pavol. Petra má 700 diskov. Koľko diskov má Pavol?</vt:lpstr>
      <vt:lpstr>13. Viera má o 30 % menej diskov ako Petra, ale o 40 % viac ako Pavol. Petra má 700 diskov. Koľko diskov má Pavol?</vt:lpstr>
      <vt:lpstr>14. Miestnosť s rozmermi 5 m x 4 m, výškou 2,4 m, s jedným oknom s rozmermi 1 m x 1,2 m a s jednými dverami 1 m x 2 m treba vymaľovať. Koľko by stálo vymaľovanie stien a stropu, ak jeden meter štvorcový maľovky stojí 20 korún?</vt:lpstr>
      <vt:lpstr>14. Miestnosť s rozmermi 5 m x 4 m, výškou 2,4 m, s jedným oknom s rozmermi 1 m x 1,2 m a s jednými dverami 1 m x 2 m treba vymaľovať. Koľko by stálo vymaľovanie stien a stropu, ak jeden meter štvorcový maľovky stojí 20 korún?</vt:lpstr>
      <vt:lpstr>15. Priamky p, q na náčrtku sú rovnobežné, priamky p a s zvierajú uhol 30O, priamky r a s uhol 70O. Aký je rozdiel veľkostí uhlov  a ?</vt:lpstr>
      <vt:lpstr>15. Priamky p, q na náčrtku sú rovnobežné, priamky p a s zvierajú uhol 30O, priamky r a s uhol 70O. Aký je rozdiel veľkostí uhlov  a ?</vt:lpstr>
      <vt:lpstr>16. Do jednej cisterny tvaru valca sa zmestí  najviac 500 hl vody. Najviac koľko hl vody so zmestí do druhej cisterny tvaru valca, ktorá má v porovnaní s prvou cisternou dvakrát väčší polomer podstavy a päťkrát menšiu výšku?</vt:lpstr>
      <vt:lpstr>16. Do jednej cisterny tvaru valca sa zmestí  najviac 500 hl vody. Najviac koľko hl vody so zmestí do druhej cisterny tvaru valca, ktorá má v porovnaní s prvou cisternou dvakrát väčší polomer podstavy a päťkrát menšiu výšku?</vt:lpstr>
      <vt:lpstr>17. Pre čísla x, y platí      3x + 6y = 2x – y = 45. Vypočítajte súčet čísel x, y.</vt:lpstr>
      <vt:lpstr>17. Pre čísla x, y platí      3x + 6y = 2x – y = 45. Vypočítajte súčet čísel x, y.</vt:lpstr>
      <vt:lpstr>18. Daniela správne narysovala trojuholník ABC podľa nasledujúceho postupu:</vt:lpstr>
      <vt:lpstr>18. Daniela správne narysovala trojuholník ABC podľa nasledujúceho postupu:</vt:lpstr>
      <vt:lpstr>19. Stĺpcový diagram znázorňuje rozdelenie kresiel v 80-člennom parlamente krajiny Demoland medzi 4 politické strany. Novinár chce toto rozdelenie znázorniť kruhovým diagramom. Aká bude v tomto diagrame veľkosť uhla, ktorý prislúcha Strane pokroku?</vt:lpstr>
      <vt:lpstr>19. Stĺpcový diagram znázorňuje rozdelenie kresiel v 80-člennom parlamente krajiny Demoland medzi 4 politické strany. Novinár chce toto rozdelenie znázorniť kruhovým diagramom. Aká bude v tomto diagrame veľkosť uhla, ktorý prislúcha Strane pokroku?</vt:lpstr>
      <vt:lpstr>20. Priemerný vek detí v skupine je 14 rokov. V skupine je 4-krát viac chlapcov ako dievčat. Priemerný vek dievčat v skupine je 12 rokov. Aký je priemerný vek chlapcov v skupine?</vt:lpstr>
      <vt:lpstr>20. Priemerný vek detí v skupine je 14 rokov. V skupine je 4-krát viac chlapcov ako dievčat. Priemerný vek dievčat v skupine je 12 rokov. Aký je priemerný vek chlapcov v skupine?</vt:lpstr>
    </vt:vector>
  </TitlesOfParts>
  <Company>goso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 9 - 2003</dc:title>
  <dc:creator>Igor</dc:creator>
  <cp:lastModifiedBy>lenovo_ntb</cp:lastModifiedBy>
  <cp:revision>61</cp:revision>
  <dcterms:created xsi:type="dcterms:W3CDTF">2007-02-04T06:15:47Z</dcterms:created>
  <dcterms:modified xsi:type="dcterms:W3CDTF">2012-01-06T20:46:10Z</dcterms:modified>
</cp:coreProperties>
</file>